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2"/>
  </p:notesMasterIdLst>
  <p:sldIdLst>
    <p:sldId id="292" r:id="rId6"/>
    <p:sldId id="293" r:id="rId7"/>
    <p:sldId id="297" r:id="rId8"/>
    <p:sldId id="294" r:id="rId9"/>
    <p:sldId id="295" r:id="rId10"/>
    <p:sldId id="296" r:id="rId11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45" autoAdjust="0"/>
    <p:restoredTop sz="92842" autoAdjust="0"/>
  </p:normalViewPr>
  <p:slideViewPr>
    <p:cSldViewPr snapToGrid="0" showGuides="1">
      <p:cViewPr varScale="1">
        <p:scale>
          <a:sx n="144" d="100"/>
          <a:sy n="144" d="100"/>
        </p:scale>
        <p:origin x="342" y="120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5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/>
              <a:t>I menyn </a:t>
            </a:r>
            <a:r>
              <a:rPr lang="sv-SE" sz="1200" b="1" u="none" kern="0" dirty="0"/>
              <a:t>Start</a:t>
            </a:r>
            <a:r>
              <a:rPr lang="sv-SE" sz="1200" b="1" u="none" kern="0" baseline="0" dirty="0"/>
              <a:t> </a:t>
            </a:r>
            <a:r>
              <a:rPr lang="sv-SE" sz="1200" b="0" u="none" kern="0" baseline="0" dirty="0"/>
              <a:t>hittar du</a:t>
            </a:r>
            <a:r>
              <a:rPr lang="sv-SE" sz="1200" b="1" u="none" kern="0" baseline="0" dirty="0"/>
              <a:t> </a:t>
            </a:r>
            <a:r>
              <a:rPr lang="sv-SE" sz="1200" b="0" i="1" u="none" kern="0" baseline="0" dirty="0"/>
              <a:t>Ny bild</a:t>
            </a:r>
            <a:r>
              <a:rPr lang="sv-SE" sz="1200" b="0" u="none" kern="0" baseline="0" dirty="0"/>
              <a:t>.</a:t>
            </a:r>
            <a:r>
              <a:rPr lang="sv-SE" sz="1200" b="0" u="none" kern="0" dirty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/>
              <a:t>Klicka på pilen</a:t>
            </a:r>
            <a:r>
              <a:rPr lang="sv-SE" sz="1200" i="0" u="none" kern="0" baseline="0" dirty="0"/>
              <a:t> och välj den </a:t>
            </a:r>
            <a:r>
              <a:rPr lang="sv-SE" sz="1200" i="0" u="none" kern="0" baseline="0" dirty="0" err="1"/>
              <a:t>sidmall</a:t>
            </a:r>
            <a:r>
              <a:rPr lang="sv-SE" sz="1200" i="0" u="none" kern="0" baseline="0" dirty="0"/>
              <a:t> du behöver.</a:t>
            </a:r>
            <a:endParaRPr lang="sv-SE" sz="1400" i="0" u="none" kern="0" baseline="0" dirty="0"/>
          </a:p>
          <a:p>
            <a:endParaRPr lang="sv-SE" sz="1400" i="0" u="none" kern="0" baseline="0" dirty="0"/>
          </a:p>
          <a:p>
            <a:endParaRPr lang="sv-SE" sz="1400" i="0" u="none" kern="0" baseline="0" dirty="0"/>
          </a:p>
          <a:p>
            <a:endParaRPr lang="sv-SE" sz="1400" i="0" u="none" kern="0" baseline="0" dirty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/>
              <a:t>Våra nya mallar</a:t>
            </a:r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/>
              <a:t>Markera den sida i presentationen som du </a:t>
            </a:r>
            <a:br>
              <a:rPr lang="sv-SE" sz="1200" b="0" u="none" kern="0" dirty="0"/>
            </a:br>
            <a:r>
              <a:rPr lang="sv-SE" sz="1200" b="0" u="none" kern="0" dirty="0"/>
              <a:t>vill byta </a:t>
            </a:r>
            <a:r>
              <a:rPr lang="sv-SE" sz="1200" b="0" u="none" kern="0" dirty="0" err="1"/>
              <a:t>sidmall</a:t>
            </a:r>
            <a:r>
              <a:rPr lang="sv-SE" sz="1200" b="0" u="none" kern="0" dirty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/>
              <a:t>Gå</a:t>
            </a:r>
            <a:r>
              <a:rPr lang="sv-SE" sz="1200" b="0" u="none" kern="0" baseline="0" dirty="0"/>
              <a:t> upp till menyn </a:t>
            </a:r>
            <a:r>
              <a:rPr lang="sv-SE" sz="1200" b="1" u="none" kern="0" dirty="0"/>
              <a:t>Start</a:t>
            </a:r>
            <a:r>
              <a:rPr lang="sv-SE" sz="1200" b="1" u="none" kern="0" baseline="0" dirty="0"/>
              <a:t> </a:t>
            </a:r>
            <a:r>
              <a:rPr lang="sv-SE" sz="1200" b="0" u="none" kern="0" baseline="0" dirty="0"/>
              <a:t>och välj</a:t>
            </a:r>
            <a:r>
              <a:rPr lang="sv-SE" sz="1200" b="1" u="none" kern="0" baseline="0" dirty="0"/>
              <a:t> </a:t>
            </a:r>
            <a:r>
              <a:rPr lang="sv-SE" sz="1200" b="0" i="1" u="none" kern="0" baseline="0" dirty="0"/>
              <a:t>Layout</a:t>
            </a:r>
            <a:r>
              <a:rPr lang="sv-SE" sz="1200" b="0" u="none" kern="0" baseline="0" dirty="0"/>
              <a:t>.</a:t>
            </a:r>
            <a:r>
              <a:rPr lang="sv-SE" sz="1200" b="0" u="none" kern="0" dirty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2398169"/>
          </a:xfrm>
        </p:spPr>
        <p:txBody>
          <a:bodyPr/>
          <a:lstStyle/>
          <a:p>
            <a:br>
              <a:rPr lang="sv-SE" dirty="0"/>
            </a:br>
            <a:br>
              <a:rPr lang="sv-SE" dirty="0"/>
            </a:br>
            <a:r>
              <a:rPr lang="sv-SE" dirty="0"/>
              <a:t>Uppdraget att utreda förutsättningarna för en sammanhållen god och nära vård för barn och unga </a:t>
            </a:r>
          </a:p>
        </p:txBody>
      </p:sp>
    </p:spTree>
    <p:extLst>
      <p:ext uri="{BB962C8B-B14F-4D97-AF65-F5344CB8AC3E}">
        <p14:creationId xmlns:p14="http://schemas.microsoft.com/office/powerpoint/2010/main" val="1727209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2" y="0"/>
            <a:ext cx="5978095" cy="834016"/>
          </a:xfrm>
        </p:spPr>
        <p:txBody>
          <a:bodyPr/>
          <a:lstStyle/>
          <a:p>
            <a:r>
              <a:rPr lang="sv-SE" dirty="0"/>
              <a:t>Bakgrund och syfte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sz="1400" dirty="0"/>
              <a:t>Peter Almgren utsedd till särskild utredare</a:t>
            </a:r>
          </a:p>
          <a:p>
            <a:r>
              <a:rPr lang="sv-SE" sz="1400" dirty="0"/>
              <a:t>Syftet med uppdraget är att uppnå en </a:t>
            </a:r>
            <a:r>
              <a:rPr lang="sv-SE" sz="1400" b="1" dirty="0"/>
              <a:t>mer likvärdig vård </a:t>
            </a:r>
            <a:r>
              <a:rPr lang="sv-SE" sz="1400" dirty="0"/>
              <a:t>som innefattar </a:t>
            </a:r>
            <a:r>
              <a:rPr lang="sv-SE" sz="1400" b="1" dirty="0"/>
              <a:t>förebyggande och hälsofrämjande </a:t>
            </a:r>
            <a:r>
              <a:rPr lang="sv-SE" sz="1400" dirty="0"/>
              <a:t>insatser för barn och unga i hela landet. </a:t>
            </a:r>
          </a:p>
          <a:p>
            <a:r>
              <a:rPr lang="sv-SE" sz="1400" dirty="0"/>
              <a:t>Syftet är också att genom insatser inom den nära vården för barn och unga som lider av psykisk ohälsa </a:t>
            </a:r>
            <a:r>
              <a:rPr lang="sv-SE" sz="1400" b="1" dirty="0"/>
              <a:t>avlasta</a:t>
            </a:r>
            <a:r>
              <a:rPr lang="sv-SE" sz="1400" dirty="0"/>
              <a:t> den specialiserade barn- och ungdomspsykiatrin, BUP.</a:t>
            </a:r>
          </a:p>
          <a:p>
            <a:r>
              <a:rPr lang="sv-SE" sz="1400" dirty="0"/>
              <a:t>Uppdraget att </a:t>
            </a:r>
            <a:r>
              <a:rPr lang="sv-SE" sz="1400" b="1" dirty="0"/>
              <a:t>utreda förutsättningarna </a:t>
            </a:r>
            <a:r>
              <a:rPr lang="sv-SE" sz="1400" dirty="0"/>
              <a:t>för en sammanhållen god och nära vård för barn och unga ska redovisas senast den 1 maj 2021. Uppdraget att </a:t>
            </a:r>
            <a:r>
              <a:rPr lang="sv-SE" sz="1400" b="1" dirty="0"/>
              <a:t>främja</a:t>
            </a:r>
            <a:r>
              <a:rPr lang="sv-SE" sz="1400" dirty="0"/>
              <a:t> utvecklingen av en sammanhållen god och nära vård för barn och unga med bland annat psykisk ohälsa ska samtidigt delredovisas.  </a:t>
            </a:r>
          </a:p>
          <a:p>
            <a:r>
              <a:rPr lang="sv-SE" sz="1400" dirty="0"/>
              <a:t>Övriga delar ska redovisas senast den 1 oktober 2021.</a:t>
            </a:r>
          </a:p>
          <a:p>
            <a:pPr marL="0" indent="0">
              <a:buNone/>
            </a:pP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25604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 och syfte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Verksamheter behöver kunna organiseras på ett mer sammanhållet och ändamålsenligt sätt. </a:t>
            </a:r>
          </a:p>
          <a:p>
            <a:r>
              <a:rPr lang="sv-SE" dirty="0"/>
              <a:t>Förenkla dagens system och om möjligt </a:t>
            </a:r>
            <a:r>
              <a:rPr lang="sv-SE" b="1" dirty="0"/>
              <a:t>minska antalet</a:t>
            </a:r>
            <a:r>
              <a:rPr lang="sv-SE" dirty="0"/>
              <a:t> aktuella aktörer. </a:t>
            </a:r>
          </a:p>
          <a:p>
            <a:r>
              <a:rPr lang="sv-SE" b="1" dirty="0"/>
              <a:t>Samordna vårdinsatser </a:t>
            </a:r>
            <a:r>
              <a:rPr lang="sv-SE" dirty="0"/>
              <a:t>för barn upp till 12 år i barnhälsovården och för barn och unga från 13 år inom ungdomsmottagningarnas verksamhet skulle leda till en </a:t>
            </a:r>
            <a:r>
              <a:rPr lang="sv-SE" b="1" dirty="0"/>
              <a:t>minskning av aktörer </a:t>
            </a:r>
            <a:r>
              <a:rPr lang="sv-SE" dirty="0"/>
              <a:t>och mer sammanhållen vård.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210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Utredaren ska: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b="1" dirty="0"/>
              <a:t>utreda försättningarna för en sammanhållen och resurseffektiv god och nära vård för barn och unga </a:t>
            </a:r>
            <a:r>
              <a:rPr lang="sv-SE" dirty="0"/>
              <a:t>och föreslå hur reformen kan </a:t>
            </a:r>
            <a:r>
              <a:rPr lang="sv-SE" b="1" dirty="0"/>
              <a:t>organiseras</a:t>
            </a:r>
            <a:r>
              <a:rPr lang="sv-SE" dirty="0"/>
              <a:t> och </a:t>
            </a:r>
            <a:r>
              <a:rPr lang="sv-SE" b="1" dirty="0"/>
              <a:t>genomföras</a:t>
            </a:r>
            <a:r>
              <a:rPr lang="sv-SE" dirty="0"/>
              <a:t> på ett ändamålsenligt sätt, inklusive att överväga lämpligheten och möjligheten av ett </a:t>
            </a:r>
            <a:r>
              <a:rPr lang="sv-SE" b="1" dirty="0"/>
              <a:t>gemensamt huvudmannaskap </a:t>
            </a:r>
            <a:r>
              <a:rPr lang="sv-SE" dirty="0"/>
              <a:t>för bl.a. aktörerna i primärvården (mödravården, barnhälsovården, vårdcentralerna), ungdomsmottagningarna och de medicinska delarna av elevhälsan, </a:t>
            </a:r>
          </a:p>
          <a:p>
            <a:r>
              <a:rPr lang="sv-SE" b="1" dirty="0"/>
              <a:t>kartlägga kontaktvägar </a:t>
            </a:r>
            <a:r>
              <a:rPr lang="sv-SE" dirty="0"/>
              <a:t>mellan relevanta instanser inom barn- och ungdomsvården och vid behov </a:t>
            </a:r>
            <a:r>
              <a:rPr lang="sv-SE" b="1" dirty="0"/>
              <a:t>föreslå</a:t>
            </a:r>
            <a:r>
              <a:rPr lang="sv-SE" dirty="0"/>
              <a:t> hur dessa kan bli mer ändamålsenliga och effektiva så att barn och unga kan få sina samlade hälso-och sjukvårdsbehov tryggt omhändertagna, </a:t>
            </a:r>
          </a:p>
        </p:txBody>
      </p:sp>
    </p:spTree>
    <p:extLst>
      <p:ext uri="{BB962C8B-B14F-4D97-AF65-F5344CB8AC3E}">
        <p14:creationId xmlns:p14="http://schemas.microsoft.com/office/powerpoint/2010/main" val="3693459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Utredaren ska: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bedöma </a:t>
            </a:r>
            <a:r>
              <a:rPr lang="sv-SE" b="1" dirty="0"/>
              <a:t>hur</a:t>
            </a:r>
            <a:r>
              <a:rPr lang="sv-SE" dirty="0"/>
              <a:t> barn och unga med lättare psykisk ohälsa ska kunna erbjudas </a:t>
            </a:r>
            <a:r>
              <a:rPr lang="sv-SE" b="1" dirty="0"/>
              <a:t>ändamålsenligt stöd </a:t>
            </a:r>
            <a:r>
              <a:rPr lang="sv-SE" dirty="0"/>
              <a:t>i högre utsträckning än vad som sker i dag, t.ex. genom att det införs en ny </a:t>
            </a:r>
            <a:r>
              <a:rPr lang="sv-SE" b="1" dirty="0"/>
              <a:t>vårdinsats</a:t>
            </a:r>
            <a:r>
              <a:rPr lang="sv-SE" dirty="0"/>
              <a:t> inom primärvården, </a:t>
            </a:r>
          </a:p>
          <a:p>
            <a:r>
              <a:rPr lang="sv-SE" dirty="0"/>
              <a:t>föreslå </a:t>
            </a:r>
            <a:r>
              <a:rPr lang="sv-SE" b="1" dirty="0"/>
              <a:t>vad som ska ingå </a:t>
            </a:r>
            <a:r>
              <a:rPr lang="sv-SE" dirty="0"/>
              <a:t>i uppgiften att erbjuda en sammanhållen god och nära vård för barn och unga och vilka </a:t>
            </a:r>
            <a:r>
              <a:rPr lang="sv-SE" b="1" dirty="0"/>
              <a:t>åldersgrupper</a:t>
            </a:r>
            <a:r>
              <a:rPr lang="sv-SE" dirty="0"/>
              <a:t> som vårdens olika aktörer ska ha ett ansvar för, </a:t>
            </a:r>
          </a:p>
        </p:txBody>
      </p:sp>
    </p:spTree>
    <p:extLst>
      <p:ext uri="{BB962C8B-B14F-4D97-AF65-F5344CB8AC3E}">
        <p14:creationId xmlns:p14="http://schemas.microsoft.com/office/powerpoint/2010/main" val="2836581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Utredaren ska: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b="1" dirty="0"/>
              <a:t>utreda samordningsansvaret </a:t>
            </a:r>
            <a:r>
              <a:rPr lang="sv-SE" dirty="0"/>
              <a:t>gentemot andra aktörer, t.ex. den specialiserade vården, och hur samverkan med relevanta aktörer såsom familjecentraler kan stärkas, </a:t>
            </a:r>
          </a:p>
          <a:p>
            <a:r>
              <a:rPr lang="sv-SE" dirty="0"/>
              <a:t>lämna förslag som bidrar till att </a:t>
            </a:r>
            <a:r>
              <a:rPr lang="sv-SE" b="1" dirty="0"/>
              <a:t>vården utformas </a:t>
            </a:r>
            <a:r>
              <a:rPr lang="sv-SE" dirty="0"/>
              <a:t>så att barn, unga och närstående ska kunna vara </a:t>
            </a:r>
            <a:r>
              <a:rPr lang="sv-SE" b="1" dirty="0"/>
              <a:t>delaktiga</a:t>
            </a:r>
            <a:r>
              <a:rPr lang="sv-SE" dirty="0"/>
              <a:t> i planering, genomförande och uppföljning av stöd och insatser, och </a:t>
            </a:r>
          </a:p>
          <a:p>
            <a:r>
              <a:rPr lang="sv-SE" dirty="0"/>
              <a:t>lämna </a:t>
            </a:r>
            <a:r>
              <a:rPr lang="sv-SE" b="1" dirty="0"/>
              <a:t>nödvändiga författningsförslag </a:t>
            </a:r>
            <a:r>
              <a:rPr lang="sv-SE" dirty="0"/>
              <a:t>och i det arbetet säkerställa att de förslag som lämnas särskilt beaktar lagstiftning som behandlar integritetsaspekter. </a:t>
            </a:r>
          </a:p>
        </p:txBody>
      </p:sp>
    </p:spTree>
    <p:extLst>
      <p:ext uri="{BB962C8B-B14F-4D97-AF65-F5344CB8AC3E}">
        <p14:creationId xmlns:p14="http://schemas.microsoft.com/office/powerpoint/2010/main" val="3779726044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>ompubliceras</VersionComment>
    <NLLInformationclass xmlns="http://schemas.microsoft.com/sharepoint/v3">Publik</NLLInformationclass>
    <AnsvarigQuickpart xmlns="http://schemas.microsoft.com/sharepoint/v3">Anneli Granberg</AnsvarigQuickpart>
    <NLLPublished xmlns="http://schemas.microsoft.com/sharepoint/v3" xsi:nil="true"/>
    <NLLStakeholderTaxHTField0 xmlns="http://schemas.microsoft.com/sharepoint/v3">
      <Terms xmlns="http://schemas.microsoft.com/office/infopath/2007/PartnerControls"/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>2026-02-28T23:00:00+00:00</NLLThinningTime>
    <NLLPublishDateQuickpart xmlns="http://schemas.microsoft.com/sharepoint/v3">2023-03-01</NLLPublishDateQuickpart>
    <NLLPublishingstatus xmlns="http://schemas.microsoft.com/sharepoint/v3">Publicerad</NLLPublishingstatus>
    <NLLPublishDate xmlns="http://schemas.microsoft.com/sharepoint/v3">2023-02-28T23:00:00+00:00</NLLPublishDate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Länsstyrgrupp</TermName>
          <TermId xmlns="http://schemas.microsoft.com/office/infopath/2007/PartnerControls">40c9582e-9040-4ee0-a5ab-267ced39ceea</TermId>
        </TermInfo>
      </Terms>
    </NLLProducerPlaceTaxHTField0>
    <NLLEstablishedByQuickpart xmlns="http://schemas.microsoft.com/sharepoint/v3">Sandra Sikblad</NLLEstablishedByQuickpart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2.0</NLLVersion>
    <NLLLockWorkflows xmlns="http://schemas.microsoft.com/sharepoint/v3">false</NLLLockWorkflows>
    <NLLEstablishedBy xmlns="http://schemas.microsoft.com/sharepoint/v3">
      <UserInfo>
        <DisplayName>Sandra Sikblad</DisplayName>
        <AccountId>139</AccountId>
        <AccountType/>
      </UserInfo>
    </NLLEstablishedBy>
    <NLLModifiedBy xmlns="http://schemas.microsoft.com/sharepoint/v3">Åsa Åström</NLLModifiedBy>
    <NLLDocumentIDValue xmlns="http://schemas.microsoft.com/sharepoint/v3">ARBGRP743-268216389-196</NLLDocumentIDValue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2020</TermName>
          <TermId xmlns="http://schemas.microsoft.com/office/infopath/2007/PartnerControls">73a69b28-49f4-4b67-8842-dcaf068486b8</TermId>
        </TermInfo>
        <TermInfo xmlns="http://schemas.microsoft.com/office/infopath/2007/PartnerControls">
          <TermName xmlns="http://schemas.microsoft.com/office/infopath/2007/PartnerControls">bilaga</TermName>
          <TermId xmlns="http://schemas.microsoft.com/office/infopath/2007/PartnerControls">09e5e4fc-28b8-4ab6-9df1-18814299f0ed</TermId>
        </TermInfo>
        <TermInfo xmlns="http://schemas.microsoft.com/office/infopath/2007/PartnerControls">
          <TermName xmlns="http://schemas.microsoft.com/office/infopath/2007/PartnerControls">LSG</TermName>
          <TermId xmlns="http://schemas.microsoft.com/office/infopath/2007/PartnerControls">ba7f548d-7cc9-4dc7-aa8a-c5f8cc10d00e</TermId>
        </TermInfo>
        <TermInfo xmlns="http://schemas.microsoft.com/office/infopath/2007/PartnerControls">
          <TermName xmlns="http://schemas.microsoft.com/office/infopath/2007/PartnerControls">NVO</TermName>
          <TermId xmlns="http://schemas.microsoft.com/office/infopath/2007/PartnerControls">c4fd489e-3280-4a99-ac89-289012d19d63</TermId>
        </TermInfo>
        <TermInfo xmlns="http://schemas.microsoft.com/office/infopath/2007/PartnerControls">
          <TermName xmlns="http://schemas.microsoft.com/office/infopath/2007/PartnerControls">200109</TermName>
          <TermId xmlns="http://schemas.microsoft.com/office/infopath/2007/PartnerControls">e9d7a4fe-30c3-4c49-a481-e0c7610296f1</TermId>
        </TermInfo>
      </Terms>
    </TaxKeywordTaxHTField>
    <_dlc_DocId xmlns="c7918ce9-5289-4a18-805d-4141408e948c">ARBGRP743-268216389-196</_dlc_DocId>
    <_dlc_DocIdUrl xmlns="c7918ce9-5289-4a18-805d-4141408e948c">
      <Url>http://spportal.extvis.local/process/administrativ/_layouts/15/DocIdRedir.aspx?ID=ARBGRP743-268216389-196</Url>
      <Description>ARBGRP743-268216389-196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2026-03-31T22:00:00+00:00</_dlc_ExpireDate>
    <VISResponsible xmlns="e1dec489-f745-4ed5-9c00-958a11aea6df">
      <UserInfo>
        <DisplayName>Anneli Granberg</DisplayName>
        <AccountId>14</AccountId>
        <AccountType/>
      </UserInfo>
    </VISResponsible>
    <VIS_DocumentId xmlns="e1dec489-f745-4ed5-9c00-958a11aea6df">
      <Url>https://samarbeta.nll.se/producentplats/lansstyrgrupp/_layouts/15/DocIdRedir.aspx?ID=ARBGRP743-268216389-196</Url>
      <Description>ARBGRP743-268216389-196</Description>
    </VIS_DocumentId>
    <DocumentStatus xmlns="e1dec489-f745-4ed5-9c00-958a11aea6df">
      <Url>https://samarbeta.nll.se/producentplats/lansstyrgrupp/_layouts/15/wrkstat.aspx?List=9a9a6252-6fd0-4333-8306-f1e7c6ba4dfa&amp;WorkflowInstanceName=8b19422f-77cd-4005-b467-6ed52b293fb6</Url>
      <Description>Publicerad</Description>
    </DocumentStatus>
    <_dlc_Exempt xmlns="http://schemas.microsoft.com/sharepoint/v3">false</_dlc_Exemp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43ea6297449331d8f34ee2e56ee2b5e1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6311f6d6775347c6999724c93388e0ca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3BF895-ED7A-4EA7-BCCB-5A68E010515C}"/>
</file>

<file path=customXml/itemProps2.xml><?xml version="1.0" encoding="utf-8"?>
<ds:datastoreItem xmlns:ds="http://schemas.openxmlformats.org/officeDocument/2006/customXml" ds:itemID="{402CBA54-0CCA-4C6F-8B18-BB7DF4D4D382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d5b009f3-907c-4235-827e-eae1d7507791"/>
    <ds:schemaRef ds:uri="http://schemas.microsoft.com/office/2006/documentManagement/types"/>
    <ds:schemaRef ds:uri="http://schemas.microsoft.com/office/infopath/2007/PartnerControls"/>
    <ds:schemaRef ds:uri="50d9ec01-565c-4730-b2ee-6c3b7a125d24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D07B57C-E2B2-4025-BF03-5F76300CFA11}"/>
</file>

<file path=customXml/itemProps4.xml><?xml version="1.0" encoding="utf-8"?>
<ds:datastoreItem xmlns:ds="http://schemas.openxmlformats.org/officeDocument/2006/customXml" ds:itemID="{9CDFC7C0-CB22-4BF1-9700-2C2CE1E07504}"/>
</file>

<file path=customXml/itemProps5.xml><?xml version="1.0" encoding="utf-8"?>
<ds:datastoreItem xmlns:ds="http://schemas.openxmlformats.org/officeDocument/2006/customXml" ds:itemID="{2CB2EDCE-54B4-4659-A032-D21139E1367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445</Words>
  <Application>Microsoft Office PowerPoint</Application>
  <PresentationFormat>Bildspel på skärmen (16:9)</PresentationFormat>
  <Paragraphs>21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Region Norrbotten_vit</vt:lpstr>
      <vt:lpstr>  Uppdraget att utreda förutsättningarna för en sammanhållen god och nära vård för barn och unga </vt:lpstr>
      <vt:lpstr>Bakgrund och syfte</vt:lpstr>
      <vt:lpstr>Bakgrund och syfte </vt:lpstr>
      <vt:lpstr>Utredaren ska: </vt:lpstr>
      <vt:lpstr>Utredaren ska: </vt:lpstr>
      <vt:lpstr>Utredaren ska: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Bilaga nära vård och omsorg 200109 - Sammanhållen god och nära vård för barn och unga </dc:title>
  <dc:creator>Anneli Granberg</dc:creator>
  <cp:keywords>NVO; bilaga; 2020; 200109; LSG</cp:keywords>
  <cp:lastModifiedBy>Åsa Heikkilä</cp:lastModifiedBy>
  <cp:revision>27</cp:revision>
  <cp:lastPrinted>2015-10-01T11:12:07Z</cp:lastPrinted>
  <dcterms:created xsi:type="dcterms:W3CDTF">2017-03-16T14:21:56Z</dcterms:created>
  <dcterms:modified xsi:type="dcterms:W3CDTF">2020-01-30T08:29:54Z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>8747;#2020|73a69b28-49f4-4b67-8842-dcaf068486b8;#5037;#bilaga|09e5e4fc-28b8-4ab6-9df1-18814299f0ed;#7815;#LSG|ba7f548d-7cc9-4dc7-aa8a-c5f8cc10d00e;#9340;#NVO|c4fd489e-3280-4a99-ac89-289012d19d63;#9339;#200109|e9d7a4fe-30c3-4c49-a481-e0c7610296f1</vt:lpwstr>
  </property>
  <property fmtid="{D5CDD505-2E9C-101B-9397-08002B2CF9AE}" pid="3" name="NLLProducerPlace">
    <vt:lpwstr>7816;#Länsstyrgrupp|40c9582e-9040-4ee0-a5ab-267ced39ceea</vt:lpwstr>
  </property>
  <property fmtid="{D5CDD505-2E9C-101B-9397-08002B2CF9AE}" pid="4" name="CareActionCodeSurgical">
    <vt:lpwstr/>
  </property>
  <property fmtid="{D5CDD505-2E9C-101B-9397-08002B2CF9AE}" pid="5" name="NLLStakeholder">
    <vt:lpwstr/>
  </property>
  <property fmtid="{D5CDD505-2E9C-101B-9397-08002B2CF9AE}" pid="6" name="NLLInformationCollection">
    <vt:lpwstr/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0x010100D7963E0E5B7A40E5AEA07389401D709F007B1238BBD93543428C20870054E92DBF0100907CEEA6569A954C976B7824CE75F91F</vt:lpwstr>
  </property>
  <property fmtid="{D5CDD505-2E9C-101B-9397-08002B2CF9AE}" pid="10" name="SpecialtyTaxHTField0">
    <vt:lpwstr/>
  </property>
  <property fmtid="{D5CDD505-2E9C-101B-9397-08002B2CF9AE}" pid="11" name="CareActionCodeNonSurgical">
    <vt:lpwstr/>
  </property>
  <property fmtid="{D5CDD505-2E9C-101B-9397-08002B2CF9AE}" pid="12" name="NLLMtptCode">
    <vt:lpwstr/>
  </property>
  <property fmtid="{D5CDD505-2E9C-101B-9397-08002B2CF9AE}" pid="13" name="Specialty">
    <vt:lpwstr/>
  </property>
  <property fmtid="{D5CDD505-2E9C-101B-9397-08002B2CF9AE}" pid="14" name="ICD10Code">
    <vt:lpwstr/>
  </property>
  <property fmtid="{D5CDD505-2E9C-101B-9397-08002B2CF9AE}" pid="15" name="AnalysisNameTaxHTField0">
    <vt:lpwstr/>
  </property>
  <property fmtid="{D5CDD505-2E9C-101B-9397-08002B2CF9AE}" pid="16" name="NLLMeetingTypeTaxHTField0">
    <vt:lpwstr/>
  </property>
  <property fmtid="{D5CDD505-2E9C-101B-9397-08002B2CF9AE}" pid="17" name="CareActionCodeSurgicalTaxHTField0">
    <vt:lpwstr/>
  </property>
  <property fmtid="{D5CDD505-2E9C-101B-9397-08002B2CF9AE}" pid="18" name="PharmaceuticalCodeTaxHTField0">
    <vt:lpwstr/>
  </property>
  <property fmtid="{D5CDD505-2E9C-101B-9397-08002B2CF9AE}" pid="19" name="NLLTargetGroup">
    <vt:lpwstr/>
  </property>
  <property fmtid="{D5CDD505-2E9C-101B-9397-08002B2CF9AE}" pid="20" name="NLLDecisionLevelManagedTaxHTField0">
    <vt:lpwstr/>
  </property>
  <property fmtid="{D5CDD505-2E9C-101B-9397-08002B2CF9AE}" pid="21" name="CompulsoryAction">
    <vt:lpwstr/>
  </property>
  <property fmtid="{D5CDD505-2E9C-101B-9397-08002B2CF9AE}" pid="22" name="ICD10CodeTaxHTField0">
    <vt:lpwstr/>
  </property>
  <property fmtid="{D5CDD505-2E9C-101B-9397-08002B2CF9AE}" pid="23" name="NLLDecisionLevelManaged">
    <vt:lpwstr/>
  </property>
  <property fmtid="{D5CDD505-2E9C-101B-9397-08002B2CF9AE}" pid="24" name="NLLFactOwner">
    <vt:lpwstr/>
  </property>
  <property fmtid="{D5CDD505-2E9C-101B-9397-08002B2CF9AE}" pid="25" name="prdProcess">
    <vt:lpwstr/>
  </property>
  <property fmtid="{D5CDD505-2E9C-101B-9397-08002B2CF9AE}" pid="26" name="RadiologicalCode">
    <vt:lpwstr/>
  </property>
  <property fmtid="{D5CDD505-2E9C-101B-9397-08002B2CF9AE}" pid="27" name="TLVCodeAction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1021;#Presentation|981e6eac-a633-4de2-91a2-d5e48e1c0d00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CompulsoryActionTaxHTField0">
    <vt:lpwstr/>
  </property>
  <property fmtid="{D5CDD505-2E9C-101B-9397-08002B2CF9AE}" pid="42" name="NLLMeetingType">
    <vt:lpwstr/>
  </property>
  <property fmtid="{D5CDD505-2E9C-101B-9397-08002B2CF9AE}" pid="43" name="NLLApprovedByQuickPart">
    <vt:lpwstr/>
  </property>
  <property fmtid="{D5CDD505-2E9C-101B-9397-08002B2CF9AE}" pid="44" name="NLLProjectDescription">
    <vt:lpwstr/>
  </property>
  <property fmtid="{D5CDD505-2E9C-101B-9397-08002B2CF9AE}" pid="45" name="NPUCode">
    <vt:lpwstr/>
  </property>
  <property fmtid="{D5CDD505-2E9C-101B-9397-08002B2CF9AE}" pid="46" name="NLLClosureDate">
    <vt:lpwstr/>
  </property>
  <property fmtid="{D5CDD505-2E9C-101B-9397-08002B2CF9AE}" pid="47" name="NLLProducerplaceID">
    <vt:lpwstr/>
  </property>
  <property fmtid="{D5CDD505-2E9C-101B-9397-08002B2CF9AE}" pid="48" name="NLLPublishedTemplate">
    <vt:lpwstr/>
  </property>
  <property fmtid="{D5CDD505-2E9C-101B-9397-08002B2CF9AE}" pid="49" name="NLLWFComment">
    <vt:lpwstr/>
  </property>
  <property fmtid="{D5CDD505-2E9C-101B-9397-08002B2CF9AE}" pid="50" name="NLLPTCName">
    <vt:lpwstr/>
  </property>
  <property fmtid="{D5CDD505-2E9C-101B-9397-08002B2CF9AE}" pid="51" name="NLLProjectUrl">
    <vt:lpwstr/>
  </property>
  <property fmtid="{D5CDD505-2E9C-101B-9397-08002B2CF9AE}" pid="52" name="NLLSteeringGroup">
    <vt:lpwstr/>
  </property>
  <property fmtid="{D5CDD505-2E9C-101B-9397-08002B2CF9AE}" pid="53" name="NLLTemplateStatus">
    <vt:lpwstr/>
  </property>
  <property fmtid="{D5CDD505-2E9C-101B-9397-08002B2CF9AE}" pid="54" name="NLLProjectLeader">
    <vt:lpwstr/>
  </property>
  <property fmtid="{D5CDD505-2E9C-101B-9397-08002B2CF9AE}" pid="56" name="NLLDefaultTemplate">
    <vt:lpwstr/>
  </property>
  <property fmtid="{D5CDD505-2E9C-101B-9397-08002B2CF9AE}" pid="57" name="NLLApprovedBy">
    <vt:lpwstr/>
  </property>
  <property fmtid="{D5CDD505-2E9C-101B-9397-08002B2CF9AE}" pid="58" name="NLLProjectVisitor">
    <vt:lpwstr/>
  </property>
  <property fmtid="{D5CDD505-2E9C-101B-9397-08002B2CF9AE}" pid="59" name="NLLProjectDivisionTaxHTField0">
    <vt:lpwstr/>
  </property>
  <property fmtid="{D5CDD505-2E9C-101B-9397-08002B2CF9AE}" pid="60" name="NLLProjectOwner">
    <vt:lpwstr/>
  </property>
  <property fmtid="{D5CDD505-2E9C-101B-9397-08002B2CF9AE}" pid="61" name="NPUCodeTaxHTField0">
    <vt:lpwstr/>
  </property>
  <property fmtid="{D5CDD505-2E9C-101B-9397-08002B2CF9AE}" pid="62" name="NLLTemplateFolderDescription">
    <vt:lpwstr/>
  </property>
  <property fmtid="{D5CDD505-2E9C-101B-9397-08002B2CF9AE}" pid="63" name="NLLProjectOrderStatus">
    <vt:lpwstr/>
  </property>
  <property fmtid="{D5CDD505-2E9C-101B-9397-08002B2CF9AE}" pid="64" name="NLLReferenceGroup">
    <vt:lpwstr/>
  </property>
  <property fmtid="{D5CDD505-2E9C-101B-9397-08002B2CF9AE}" pid="65" name="NLLInitiationDate">
    <vt:lpwstr/>
  </property>
  <property fmtid="{D5CDD505-2E9C-101B-9397-08002B2CF9AE}" pid="67" name="NLLProjectNr">
    <vt:lpwstr/>
  </property>
  <property fmtid="{D5CDD505-2E9C-101B-9397-08002B2CF9AE}" pid="68" name="NLLWindingUpDate">
    <vt:lpwstr/>
  </property>
  <property fmtid="{D5CDD505-2E9C-101B-9397-08002B2CF9AE}" pid="69" name="NLLPTCProcessTeam">
    <vt:lpwstr/>
  </property>
  <property fmtid="{D5CDD505-2E9C-101B-9397-08002B2CF9AE}" pid="70" name="NLLImplementationDate">
    <vt:lpwstr/>
  </property>
  <property fmtid="{D5CDD505-2E9C-101B-9397-08002B2CF9AE}" pid="71" name="NLLProjectDivision">
    <vt:lpwstr/>
  </property>
  <property fmtid="{D5CDD505-2E9C-101B-9397-08002B2CF9AE}" pid="72" name="NLLLatestProjectTrackingDate">
    <vt:lpwstr/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NLLProjectLeaderDiv">
    <vt:lpwstr/>
  </property>
  <property fmtid="{D5CDD505-2E9C-101B-9397-08002B2CF9AE}" pid="78" name="NLLProjectName">
    <vt:lpwstr/>
  </property>
  <property fmtid="{D5CDD505-2E9C-101B-9397-08002B2CF9AE}" pid="79" name="NLLProjectStatus">
    <vt:lpwstr/>
  </property>
  <property fmtid="{D5CDD505-2E9C-101B-9397-08002B2CF9AE}" pid="80" name="_dlc_DocIdItemGuid">
    <vt:lpwstr>7d7e3fcd-f8d9-4d36-bb1d-8a483343d386</vt:lpwstr>
  </property>
  <property fmtid="{D5CDD505-2E9C-101B-9397-08002B2CF9AE}" pid="82" name="Godkänn dokument">
    <vt:lpwstr>, </vt:lpwstr>
  </property>
  <property fmtid="{D5CDD505-2E9C-101B-9397-08002B2CF9AE}" pid="84" name="Granska dokument">
    <vt:lpwstr>, </vt:lpwstr>
  </property>
  <property fmtid="{D5CDD505-2E9C-101B-9397-08002B2CF9AE}" pid="85" name="Publicera dokument">
    <vt:lpwstr>, </vt:lpwstr>
  </property>
  <property fmtid="{D5CDD505-2E9C-101B-9397-08002B2CF9AE}" pid="86" name="TaxCatchAll">
    <vt:lpwstr>7816;#Länsstyrgrupp|40c9582e-9040-4ee0-a5ab-267ced39ceea;#7815;#LSG;#8747;#2020;#9340;#NVO;#9339;#200109;#5037;#bilaga;#1021;#Presentation|981e6eac-a633-4de2-91a2-d5e48e1c0d00</vt:lpwstr>
  </property>
  <property fmtid="{D5CDD505-2E9C-101B-9397-08002B2CF9AE}" pid="87" name="_dlc_policyId">
    <vt:lpwstr>0x010100D7963E0E5B7A40E5AEA07389401D709F007B1238BBD93543428C20870054E92DBF|1214505165</vt:lpwstr>
  </property>
  <property fmtid="{D5CDD505-2E9C-101B-9397-08002B2CF9AE}" pid="89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91" name="_dlc_ItemStageId">
    <vt:lpwstr/>
  </property>
  <property fmtid="{D5CDD505-2E9C-101B-9397-08002B2CF9AE}" pid="92" name="Order">
    <vt:r8>2420100</vt:r8>
  </property>
  <property fmtid="{D5CDD505-2E9C-101B-9397-08002B2CF9AE}" pid="93" name="xd_ProgID">
    <vt:lpwstr/>
  </property>
  <property fmtid="{D5CDD505-2E9C-101B-9397-08002B2CF9AE}" pid="94" name="_SourceUrl">
    <vt:lpwstr/>
  </property>
  <property fmtid="{D5CDD505-2E9C-101B-9397-08002B2CF9AE}" pid="95" name="_SharedFileIndex">
    <vt:lpwstr/>
  </property>
  <property fmtid="{D5CDD505-2E9C-101B-9397-08002B2CF9AE}" pid="96" name="TemplateUrl">
    <vt:lpwstr/>
  </property>
  <property fmtid="{D5CDD505-2E9C-101B-9397-08002B2CF9AE}" pid="98" name="NLLDecisionLevelGoverning">
    <vt:lpwstr/>
  </property>
  <property fmtid="{D5CDD505-2E9C-101B-9397-08002B2CF9AE}" pid="99" name="NLLFactOwnerText">
    <vt:lpwstr/>
  </property>
  <property fmtid="{D5CDD505-2E9C-101B-9397-08002B2CF9AE}" pid="100" name="xd_Signature">
    <vt:bool>false</vt:bool>
  </property>
  <property fmtid="{D5CDD505-2E9C-101B-9397-08002B2CF9AE}" pid="101" name="NLLDecisionLevel">
    <vt:lpwstr/>
  </property>
  <property fmtid="{D5CDD505-2E9C-101B-9397-08002B2CF9AE}" pid="102" name="NLLPTCProcessLeader">
    <vt:lpwstr/>
  </property>
  <property fmtid="{D5CDD505-2E9C-101B-9397-08002B2CF9AE}" pid="104" name="NLLPTCVISEditor">
    <vt:lpwstr/>
  </property>
</Properties>
</file>