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4.xml" ContentType="application/vnd.openxmlformats-officedocument.customXmlProperties+xml"/>
  <Override PartName="/customXml/itemProps3.xml" ContentType="application/vnd.openxmlformats-officedocument.customXml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5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</p:sldMasterIdLst>
  <p:notesMasterIdLst>
    <p:notesMasterId r:id="rId12"/>
  </p:notesMasterIdLst>
  <p:sldIdLst>
    <p:sldId id="292" r:id="rId6"/>
    <p:sldId id="293" r:id="rId7"/>
    <p:sldId id="297" r:id="rId8"/>
    <p:sldId id="294" r:id="rId9"/>
    <p:sldId id="295" r:id="rId10"/>
    <p:sldId id="296" r:id="rId11"/>
  </p:sldIdLst>
  <p:sldSz cx="9144000" cy="5143500" type="screen16x9"/>
  <p:notesSz cx="6799263" cy="992981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49">
          <p15:clr>
            <a:srgbClr val="A4A3A4"/>
          </p15:clr>
        </p15:guide>
        <p15:guide id="2" pos="1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5697"/>
    <a:srgbClr val="83C55B"/>
    <a:srgbClr val="0070C0"/>
    <a:srgbClr val="000000"/>
    <a:srgbClr val="D0E6CF"/>
    <a:srgbClr val="0096C8"/>
    <a:srgbClr val="0092D4"/>
    <a:srgbClr val="00A0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llanmörkt format 2 - Dekorfär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llanmörkt format 2 - Dekorfär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llanmörkt format 2 - Dekorfärg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llanmörkt format 2 - Dekorfärg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045" autoAdjust="0"/>
    <p:restoredTop sz="92842" autoAdjust="0"/>
  </p:normalViewPr>
  <p:slideViewPr>
    <p:cSldViewPr snapToGrid="0" showGuides="1">
      <p:cViewPr varScale="1">
        <p:scale>
          <a:sx n="144" d="100"/>
          <a:sy n="144" d="100"/>
        </p:scale>
        <p:origin x="342" y="120"/>
      </p:cViewPr>
      <p:guideLst>
        <p:guide orient="horz" pos="2749"/>
        <p:guide pos="1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customXml" Target="../customXml/item5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E5F691-4DA6-4E7E-88E0-0B0E5F6DDD4C}" type="datetimeFigureOut">
              <a:rPr lang="sv-SE" smtClean="0"/>
              <a:t>2020-01-30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8287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927" y="4716661"/>
            <a:ext cx="5439410" cy="4468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1342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0CB7F7-2DE7-442F-B621-87F2D8E04FE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95747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nual för ma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12"/>
          <p:cNvSpPr txBox="1">
            <a:spLocks/>
          </p:cNvSpPr>
          <p:nvPr userDrawn="1"/>
        </p:nvSpPr>
        <p:spPr>
          <a:xfrm>
            <a:off x="1046759" y="1884385"/>
            <a:ext cx="3551646" cy="1027480"/>
          </a:xfrm>
          <a:prstGeom prst="rect">
            <a:avLst/>
          </a:prstGeom>
        </p:spPr>
        <p:txBody>
          <a:bodyPr/>
          <a:lstStyle>
            <a:lvl1pPr marL="285750" indent="-285750" algn="l" defTabSz="762000" rtl="0" eaLnBrk="1" fontAlgn="base" hangingPunct="1">
              <a:spcBef>
                <a:spcPct val="10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 baseline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36575" indent="0" algn="l" defTabSz="762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Arial" charset="0"/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80975" indent="-180975" algn="l" defTabSz="762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5000"/>
              <a:buFont typeface="Arial" charset="0"/>
              <a:buChar char="•"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90700" indent="-176213" algn="l" defTabSz="762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Arial" charset="0"/>
              <a:buChar char="–"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54238" indent="-87313" algn="l" defTabSz="762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Arial" charset="0"/>
              <a:buChar char="•"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8400" indent="-228600" algn="l" defTabSz="762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" pitchFamily="2" charset="2"/>
              <a:buChar char="l"/>
              <a:defRPr sz="1600">
                <a:solidFill>
                  <a:schemeClr val="tx2"/>
                </a:solidFill>
                <a:latin typeface="+mn-lt"/>
              </a:defRPr>
            </a:lvl6pPr>
            <a:lvl7pPr marL="2895600" indent="-228600" algn="l" defTabSz="762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" pitchFamily="2" charset="2"/>
              <a:buChar char="l"/>
              <a:defRPr sz="1600">
                <a:solidFill>
                  <a:schemeClr val="tx2"/>
                </a:solidFill>
                <a:latin typeface="+mn-lt"/>
              </a:defRPr>
            </a:lvl7pPr>
            <a:lvl8pPr marL="3352800" indent="-228600" algn="l" defTabSz="762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" pitchFamily="2" charset="2"/>
              <a:buChar char="l"/>
              <a:defRPr sz="1600">
                <a:solidFill>
                  <a:schemeClr val="tx2"/>
                </a:solidFill>
                <a:latin typeface="+mn-lt"/>
              </a:defRPr>
            </a:lvl8pPr>
            <a:lvl9pPr marL="3810000" indent="-228600" algn="l" defTabSz="762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" pitchFamily="2" charset="2"/>
              <a:buChar char="l"/>
              <a:defRPr sz="1600">
                <a:solidFill>
                  <a:schemeClr val="tx2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sv-SE" sz="1400" b="1" kern="0" dirty="0">
                <a:solidFill>
                  <a:srgbClr val="155697"/>
                </a:solidFill>
              </a:rPr>
              <a:t>Skapa ny sida</a:t>
            </a:r>
          </a:p>
          <a:p>
            <a:pPr marL="285750" indent="-285750">
              <a:spcBef>
                <a:spcPts val="160"/>
              </a:spcBef>
            </a:pPr>
            <a:r>
              <a:rPr lang="sv-SE" sz="1200" b="0" u="none" kern="0" dirty="0"/>
              <a:t>I menyn </a:t>
            </a:r>
            <a:r>
              <a:rPr lang="sv-SE" sz="1200" b="1" u="none" kern="0" dirty="0"/>
              <a:t>Start</a:t>
            </a:r>
            <a:r>
              <a:rPr lang="sv-SE" sz="1200" b="1" u="none" kern="0" baseline="0" dirty="0"/>
              <a:t> </a:t>
            </a:r>
            <a:r>
              <a:rPr lang="sv-SE" sz="1200" b="0" u="none" kern="0" baseline="0" dirty="0"/>
              <a:t>hittar du</a:t>
            </a:r>
            <a:r>
              <a:rPr lang="sv-SE" sz="1200" b="1" u="none" kern="0" baseline="0" dirty="0"/>
              <a:t> </a:t>
            </a:r>
            <a:r>
              <a:rPr lang="sv-SE" sz="1200" b="0" i="1" u="none" kern="0" baseline="0" dirty="0"/>
              <a:t>Ny bild</a:t>
            </a:r>
            <a:r>
              <a:rPr lang="sv-SE" sz="1200" b="0" u="none" kern="0" baseline="0" dirty="0"/>
              <a:t>.</a:t>
            </a:r>
            <a:r>
              <a:rPr lang="sv-SE" sz="1200" b="0" u="none" kern="0" dirty="0"/>
              <a:t> </a:t>
            </a:r>
          </a:p>
          <a:p>
            <a:pPr marL="285750" indent="-285750">
              <a:spcBef>
                <a:spcPts val="160"/>
              </a:spcBef>
            </a:pPr>
            <a:r>
              <a:rPr lang="sv-SE" sz="1200" i="0" u="none" kern="0" dirty="0"/>
              <a:t>Klicka på pilen</a:t>
            </a:r>
            <a:r>
              <a:rPr lang="sv-SE" sz="1200" i="0" u="none" kern="0" baseline="0" dirty="0"/>
              <a:t> och välj den </a:t>
            </a:r>
            <a:r>
              <a:rPr lang="sv-SE" sz="1200" i="0" u="none" kern="0" baseline="0" dirty="0" err="1"/>
              <a:t>sidmall</a:t>
            </a:r>
            <a:r>
              <a:rPr lang="sv-SE" sz="1200" i="0" u="none" kern="0" baseline="0" dirty="0"/>
              <a:t> du behöver.</a:t>
            </a:r>
            <a:endParaRPr lang="sv-SE" sz="1400" i="0" u="none" kern="0" baseline="0" dirty="0"/>
          </a:p>
          <a:p>
            <a:endParaRPr lang="sv-SE" sz="1400" i="0" u="none" kern="0" baseline="0" dirty="0"/>
          </a:p>
          <a:p>
            <a:endParaRPr lang="sv-SE" sz="1400" i="0" u="none" kern="0" baseline="0" dirty="0"/>
          </a:p>
          <a:p>
            <a:endParaRPr lang="sv-SE" sz="1400" i="0" u="none" kern="0" baseline="0" dirty="0"/>
          </a:p>
          <a:p>
            <a:pPr marL="228600" marR="0" indent="-228600" algn="l" defTabSz="762000" rtl="0" eaLnBrk="1" fontAlgn="base" latinLnBrk="0" hangingPunct="1">
              <a:lnSpc>
                <a:spcPct val="100000"/>
              </a:lnSpc>
              <a:spcBef>
                <a:spcPts val="160"/>
              </a:spcBef>
              <a:spcAft>
                <a:spcPct val="0"/>
              </a:spcAft>
              <a:buClr>
                <a:schemeClr val="tx2"/>
              </a:buClr>
              <a:buSzTx/>
              <a:buFont typeface="+mj-lt"/>
              <a:buAutoNum type="arabicPeriod"/>
              <a:tabLst/>
              <a:defRPr/>
            </a:pPr>
            <a:endParaRPr lang="sv-SE" sz="1200" kern="0" dirty="0"/>
          </a:p>
          <a:p>
            <a:pPr marL="0" indent="0">
              <a:buNone/>
            </a:pPr>
            <a:endParaRPr lang="sv-SE" sz="1200" kern="0" dirty="0"/>
          </a:p>
          <a:p>
            <a:pPr marL="0" indent="0">
              <a:buNone/>
            </a:pPr>
            <a:endParaRPr lang="sv-SE" sz="1200" kern="0" dirty="0"/>
          </a:p>
          <a:p>
            <a:pPr marL="0" indent="0">
              <a:buNone/>
            </a:pPr>
            <a:endParaRPr lang="sv-SE" sz="1200" kern="0" dirty="0"/>
          </a:p>
          <a:p>
            <a:pPr marL="0" indent="0">
              <a:buNone/>
            </a:pPr>
            <a:endParaRPr lang="sv-SE" sz="1200" kern="0" dirty="0"/>
          </a:p>
          <a:p>
            <a:endParaRPr lang="sv-SE" sz="1400" kern="0" dirty="0"/>
          </a:p>
        </p:txBody>
      </p:sp>
      <p:sp>
        <p:nvSpPr>
          <p:cNvPr id="5" name="Rubrik 8"/>
          <p:cNvSpPr txBox="1">
            <a:spLocks/>
          </p:cNvSpPr>
          <p:nvPr userDrawn="1"/>
        </p:nvSpPr>
        <p:spPr>
          <a:xfrm>
            <a:off x="1034250" y="581288"/>
            <a:ext cx="5619750" cy="465534"/>
          </a:xfrm>
          <a:prstGeom prst="rect">
            <a:avLst/>
          </a:prstGeom>
        </p:spPr>
        <p:txBody>
          <a:bodyPr/>
          <a:lstStyle>
            <a:lvl1pPr algn="l" defTabSz="7620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  <a:lvl2pPr algn="l" defTabSz="762000" rtl="0" eaLnBrk="1" fontAlgn="base" hangingPunct="1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charset="0"/>
              </a:defRPr>
            </a:lvl2pPr>
            <a:lvl3pPr algn="l" defTabSz="762000" rtl="0" eaLnBrk="1" fontAlgn="base" hangingPunct="1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charset="0"/>
              </a:defRPr>
            </a:lvl3pPr>
            <a:lvl4pPr algn="l" defTabSz="762000" rtl="0" eaLnBrk="1" fontAlgn="base" hangingPunct="1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charset="0"/>
              </a:defRPr>
            </a:lvl4pPr>
            <a:lvl5pPr algn="l" defTabSz="762000" rtl="0" eaLnBrk="1" fontAlgn="base" hangingPunct="1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charset="0"/>
              </a:defRPr>
            </a:lvl5pPr>
            <a:lvl6pPr marL="457200" algn="l" defTabSz="762000" rtl="0" eaLnBrk="1" fontAlgn="base" hangingPunct="1">
              <a:spcBef>
                <a:spcPct val="0"/>
              </a:spcBef>
              <a:spcAft>
                <a:spcPct val="0"/>
              </a:spcAft>
              <a:defRPr sz="3400">
                <a:solidFill>
                  <a:srgbClr val="0D68B0"/>
                </a:solidFill>
                <a:latin typeface="Arial" charset="0"/>
              </a:defRPr>
            </a:lvl6pPr>
            <a:lvl7pPr marL="914400" algn="l" defTabSz="762000" rtl="0" eaLnBrk="1" fontAlgn="base" hangingPunct="1">
              <a:spcBef>
                <a:spcPct val="0"/>
              </a:spcBef>
              <a:spcAft>
                <a:spcPct val="0"/>
              </a:spcAft>
              <a:defRPr sz="3400">
                <a:solidFill>
                  <a:srgbClr val="0D68B0"/>
                </a:solidFill>
                <a:latin typeface="Arial" charset="0"/>
              </a:defRPr>
            </a:lvl7pPr>
            <a:lvl8pPr marL="1371600" algn="l" defTabSz="762000" rtl="0" eaLnBrk="1" fontAlgn="base" hangingPunct="1">
              <a:spcBef>
                <a:spcPct val="0"/>
              </a:spcBef>
              <a:spcAft>
                <a:spcPct val="0"/>
              </a:spcAft>
              <a:defRPr sz="3400">
                <a:solidFill>
                  <a:srgbClr val="0D68B0"/>
                </a:solidFill>
                <a:latin typeface="Arial" charset="0"/>
              </a:defRPr>
            </a:lvl8pPr>
            <a:lvl9pPr marL="1828800" algn="l" defTabSz="762000" rtl="0" eaLnBrk="1" fontAlgn="base" hangingPunct="1">
              <a:spcBef>
                <a:spcPct val="0"/>
              </a:spcBef>
              <a:spcAft>
                <a:spcPct val="0"/>
              </a:spcAft>
              <a:defRPr sz="3400">
                <a:solidFill>
                  <a:srgbClr val="0D68B0"/>
                </a:solidFill>
                <a:latin typeface="Arial" charset="0"/>
              </a:defRPr>
            </a:lvl9pPr>
          </a:lstStyle>
          <a:p>
            <a:r>
              <a:rPr lang="sv-SE" kern="0" dirty="0"/>
              <a:t>Våra nya mallar</a:t>
            </a:r>
          </a:p>
        </p:txBody>
      </p:sp>
      <p:grpSp>
        <p:nvGrpSpPr>
          <p:cNvPr id="17" name="Grupp 16"/>
          <p:cNvGrpSpPr/>
          <p:nvPr userDrawn="1"/>
        </p:nvGrpSpPr>
        <p:grpSpPr>
          <a:xfrm>
            <a:off x="1153326" y="2947015"/>
            <a:ext cx="1761936" cy="992330"/>
            <a:chOff x="1545535" y="1656085"/>
            <a:chExt cx="1990725" cy="1085850"/>
          </a:xfrm>
        </p:grpSpPr>
        <p:pic>
          <p:nvPicPr>
            <p:cNvPr id="6" name="Bildobjekt 5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45535" y="1656085"/>
              <a:ext cx="1990725" cy="108585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2" name="Ellips 1"/>
            <p:cNvSpPr/>
            <p:nvPr userDrawn="1"/>
          </p:nvSpPr>
          <p:spPr bwMode="auto">
            <a:xfrm>
              <a:off x="2647464" y="2404704"/>
              <a:ext cx="152380" cy="152380"/>
            </a:xfrm>
            <a:prstGeom prst="ellipse">
              <a:avLst/>
            </a:prstGeom>
            <a:noFill/>
            <a:ln w="12700" cap="flat" cmpd="sng" algn="ctr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sv-SE" sz="2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49" name="Grupp 48"/>
          <p:cNvGrpSpPr/>
          <p:nvPr userDrawn="1"/>
        </p:nvGrpSpPr>
        <p:grpSpPr>
          <a:xfrm>
            <a:off x="4584348" y="2911864"/>
            <a:ext cx="1761936" cy="999291"/>
            <a:chOff x="1563890" y="3912629"/>
            <a:chExt cx="1990725" cy="1085850"/>
          </a:xfrm>
        </p:grpSpPr>
        <p:pic>
          <p:nvPicPr>
            <p:cNvPr id="30" name="Bildobjekt 29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63890" y="3912629"/>
              <a:ext cx="1990725" cy="108585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44" name="Rektangel 43"/>
            <p:cNvSpPr/>
            <p:nvPr userDrawn="1"/>
          </p:nvSpPr>
          <p:spPr bwMode="auto">
            <a:xfrm>
              <a:off x="2802016" y="4183582"/>
              <a:ext cx="736413" cy="215328"/>
            </a:xfrm>
            <a:prstGeom prst="rect">
              <a:avLst/>
            </a:prstGeom>
            <a:noFill/>
            <a:ln w="12700" cap="flat" cmpd="sng" algn="ctr">
              <a:solidFill>
                <a:srgbClr val="C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sv-SE" sz="2600" b="0" i="0" u="none" strike="noStrike" cap="none" normalizeH="0" baseline="0">
                <a:ln>
                  <a:noFill/>
                </a:ln>
                <a:noFill/>
                <a:effectLst/>
                <a:latin typeface="Arial" charset="0"/>
              </a:endParaRPr>
            </a:p>
          </p:txBody>
        </p:sp>
      </p:grpSp>
      <p:sp>
        <p:nvSpPr>
          <p:cNvPr id="15" name="Rektangel 14"/>
          <p:cNvSpPr/>
          <p:nvPr userDrawn="1"/>
        </p:nvSpPr>
        <p:spPr>
          <a:xfrm>
            <a:off x="4501299" y="1884384"/>
            <a:ext cx="4572000" cy="913070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sv-SE" sz="1400" b="1" kern="0" dirty="0">
                <a:solidFill>
                  <a:srgbClr val="155697"/>
                </a:solidFill>
              </a:rPr>
              <a:t>Ändra mall på en befintlig sida</a:t>
            </a:r>
          </a:p>
          <a:p>
            <a:pPr marL="171450" indent="-171450">
              <a:spcBef>
                <a:spcPts val="160"/>
              </a:spcBef>
              <a:buFont typeface="Arial" panose="020B0604020202020204" pitchFamily="34" charset="0"/>
              <a:buChar char="•"/>
            </a:pPr>
            <a:r>
              <a:rPr lang="sv-SE" sz="1200" b="0" u="none" kern="0" dirty="0"/>
              <a:t>Markera den sida i presentationen som du </a:t>
            </a:r>
            <a:br>
              <a:rPr lang="sv-SE" sz="1200" b="0" u="none" kern="0" dirty="0"/>
            </a:br>
            <a:r>
              <a:rPr lang="sv-SE" sz="1200" b="0" u="none" kern="0" dirty="0"/>
              <a:t>vill byta </a:t>
            </a:r>
            <a:r>
              <a:rPr lang="sv-SE" sz="1200" b="0" u="none" kern="0" dirty="0" err="1"/>
              <a:t>sidmall</a:t>
            </a:r>
            <a:r>
              <a:rPr lang="sv-SE" sz="1200" b="0" u="none" kern="0" dirty="0"/>
              <a:t> på. </a:t>
            </a:r>
          </a:p>
          <a:p>
            <a:pPr marL="171450" marR="0" indent="-171450" algn="l" defTabSz="762000" rtl="0" eaLnBrk="1" fontAlgn="base" latinLnBrk="0" hangingPunct="1">
              <a:lnSpc>
                <a:spcPct val="100000"/>
              </a:lnSpc>
              <a:spcBef>
                <a:spcPts val="160"/>
              </a:spcBef>
              <a:spcAft>
                <a:spcPct val="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sz="1200" b="0" u="none" kern="0" dirty="0"/>
              <a:t>Gå</a:t>
            </a:r>
            <a:r>
              <a:rPr lang="sv-SE" sz="1200" b="0" u="none" kern="0" baseline="0" dirty="0"/>
              <a:t> upp till menyn </a:t>
            </a:r>
            <a:r>
              <a:rPr lang="sv-SE" sz="1200" b="1" u="none" kern="0" dirty="0"/>
              <a:t>Start</a:t>
            </a:r>
            <a:r>
              <a:rPr lang="sv-SE" sz="1200" b="1" u="none" kern="0" baseline="0" dirty="0"/>
              <a:t> </a:t>
            </a:r>
            <a:r>
              <a:rPr lang="sv-SE" sz="1200" b="0" u="none" kern="0" baseline="0" dirty="0"/>
              <a:t>och välj</a:t>
            </a:r>
            <a:r>
              <a:rPr lang="sv-SE" sz="1200" b="1" u="none" kern="0" baseline="0" dirty="0"/>
              <a:t> </a:t>
            </a:r>
            <a:r>
              <a:rPr lang="sv-SE" sz="1200" b="0" i="1" u="none" kern="0" baseline="0" dirty="0"/>
              <a:t>Layout</a:t>
            </a:r>
            <a:r>
              <a:rPr lang="sv-SE" sz="1200" b="0" u="none" kern="0" baseline="0" dirty="0"/>
              <a:t>.</a:t>
            </a:r>
            <a:r>
              <a:rPr lang="sv-SE" sz="1200" b="0" u="none" kern="0" dirty="0"/>
              <a:t> </a:t>
            </a:r>
          </a:p>
        </p:txBody>
      </p:sp>
      <p:sp>
        <p:nvSpPr>
          <p:cNvPr id="11" name="Platshållare för text 12"/>
          <p:cNvSpPr txBox="1">
            <a:spLocks/>
          </p:cNvSpPr>
          <p:nvPr userDrawn="1"/>
        </p:nvSpPr>
        <p:spPr>
          <a:xfrm>
            <a:off x="1051491" y="1139021"/>
            <a:ext cx="6419585" cy="691441"/>
          </a:xfrm>
          <a:prstGeom prst="rect">
            <a:avLst/>
          </a:prstGeom>
        </p:spPr>
        <p:txBody>
          <a:bodyPr/>
          <a:lstStyle>
            <a:lvl1pPr marL="285750" indent="-285750" algn="l" defTabSz="762000" rtl="0" eaLnBrk="1" fontAlgn="base" hangingPunct="1">
              <a:spcBef>
                <a:spcPct val="10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 baseline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36575" indent="0" algn="l" defTabSz="762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Arial" charset="0"/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80975" indent="-180975" algn="l" defTabSz="762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5000"/>
              <a:buFont typeface="Arial" charset="0"/>
              <a:buChar char="•"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90700" indent="-176213" algn="l" defTabSz="762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Arial" charset="0"/>
              <a:buChar char="–"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54238" indent="-87313" algn="l" defTabSz="762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Arial" charset="0"/>
              <a:buChar char="•"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8400" indent="-228600" algn="l" defTabSz="762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" pitchFamily="2" charset="2"/>
              <a:buChar char="l"/>
              <a:defRPr sz="1600">
                <a:solidFill>
                  <a:schemeClr val="tx2"/>
                </a:solidFill>
                <a:latin typeface="+mn-lt"/>
              </a:defRPr>
            </a:lvl6pPr>
            <a:lvl7pPr marL="2895600" indent="-228600" algn="l" defTabSz="762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" pitchFamily="2" charset="2"/>
              <a:buChar char="l"/>
              <a:defRPr sz="1600">
                <a:solidFill>
                  <a:schemeClr val="tx2"/>
                </a:solidFill>
                <a:latin typeface="+mn-lt"/>
              </a:defRPr>
            </a:lvl7pPr>
            <a:lvl8pPr marL="3352800" indent="-228600" algn="l" defTabSz="762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" pitchFamily="2" charset="2"/>
              <a:buChar char="l"/>
              <a:defRPr sz="1600">
                <a:solidFill>
                  <a:schemeClr val="tx2"/>
                </a:solidFill>
                <a:latin typeface="+mn-lt"/>
              </a:defRPr>
            </a:lvl8pPr>
            <a:lvl9pPr marL="3810000" indent="-228600" algn="l" defTabSz="762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" pitchFamily="2" charset="2"/>
              <a:buChar char="l"/>
              <a:defRPr sz="1600">
                <a:solidFill>
                  <a:schemeClr val="tx2"/>
                </a:solidFill>
                <a:latin typeface="+mn-lt"/>
              </a:defRPr>
            </a:lvl9pPr>
          </a:lstStyle>
          <a:p>
            <a:pPr marL="0" indent="0">
              <a:spcBef>
                <a:spcPts val="160"/>
              </a:spcBef>
              <a:buNone/>
            </a:pPr>
            <a:r>
              <a:rPr lang="sv-SE" sz="1200" b="1" i="0" u="none" kern="0" baseline="0" dirty="0"/>
              <a:t>Det finns två gemensamma powerpointmallar för organisationen, en blå och en vit. Du hittar båda i VIS. Avsändaren är Region Norrbotten, oavsett vilken division vi tillhör. Använd de befintliga sidmallarna (layout) så långt det är möjligt.</a:t>
            </a:r>
            <a:endParaRPr lang="sv-SE" sz="1400" i="0" u="none" kern="0" baseline="0" dirty="0"/>
          </a:p>
        </p:txBody>
      </p:sp>
    </p:spTree>
    <p:extLst>
      <p:ext uri="{BB962C8B-B14F-4D97-AF65-F5344CB8AC3E}">
        <p14:creationId xmlns:p14="http://schemas.microsoft.com/office/powerpoint/2010/main" val="3851852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H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9"/>
          <p:cNvSpPr>
            <a:spLocks noGrp="1"/>
          </p:cNvSpPr>
          <p:nvPr>
            <p:ph type="pic" sz="quarter" idx="13"/>
          </p:nvPr>
        </p:nvSpPr>
        <p:spPr>
          <a:xfrm>
            <a:off x="0" y="8467"/>
            <a:ext cx="9144000" cy="51519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04132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 Helbild med text ovanp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9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51519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62001" y="734616"/>
            <a:ext cx="3590925" cy="2065734"/>
          </a:xfrm>
          <a:prstGeom prst="rect">
            <a:avLst/>
          </a:prstGeom>
        </p:spPr>
        <p:txBody>
          <a:bodyPr/>
          <a:lstStyle>
            <a:lvl1pPr>
              <a:lnSpc>
                <a:spcPct val="110000"/>
              </a:lnSpc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63683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 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52335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Titel &amp; presentatö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1"/>
          <p:cNvSpPr>
            <a:spLocks noGrp="1"/>
          </p:cNvSpPr>
          <p:nvPr>
            <p:ph type="title"/>
          </p:nvPr>
        </p:nvSpPr>
        <p:spPr>
          <a:xfrm>
            <a:off x="1319002" y="1084333"/>
            <a:ext cx="6497905" cy="1011503"/>
          </a:xfrm>
          <a:prstGeom prst="rect">
            <a:avLst/>
          </a:prstGeom>
        </p:spPr>
        <p:txBody>
          <a:bodyPr anchor="b"/>
          <a:lstStyle>
            <a:lvl1pPr algn="ctr">
              <a:defRPr sz="3200" b="1">
                <a:solidFill>
                  <a:srgbClr val="0070C0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8" name="Platshållare för text 12"/>
          <p:cNvSpPr>
            <a:spLocks noGrp="1"/>
          </p:cNvSpPr>
          <p:nvPr>
            <p:ph type="body" sz="quarter" idx="14"/>
          </p:nvPr>
        </p:nvSpPr>
        <p:spPr>
          <a:xfrm>
            <a:off x="1319002" y="2127489"/>
            <a:ext cx="6505997" cy="68853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0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293923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Rubrik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ubrik 8"/>
          <p:cNvSpPr>
            <a:spLocks noGrp="1"/>
          </p:cNvSpPr>
          <p:nvPr>
            <p:ph type="title"/>
          </p:nvPr>
        </p:nvSpPr>
        <p:spPr>
          <a:xfrm>
            <a:off x="1592722" y="384370"/>
            <a:ext cx="5978095" cy="834016"/>
          </a:xfrm>
          <a:prstGeom prst="rect">
            <a:avLst/>
          </a:prstGeom>
        </p:spPr>
        <p:txBody>
          <a:bodyPr anchor="b" anchorCtr="0"/>
          <a:lstStyle>
            <a:lvl1pPr>
              <a:defRPr sz="2400" b="1" baseline="0">
                <a:solidFill>
                  <a:srgbClr val="0070C0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16" name="Platshållare för innehåll 2"/>
          <p:cNvSpPr>
            <a:spLocks noGrp="1"/>
          </p:cNvSpPr>
          <p:nvPr>
            <p:ph sz="half" idx="1"/>
          </p:nvPr>
        </p:nvSpPr>
        <p:spPr>
          <a:xfrm>
            <a:off x="1592722" y="1314954"/>
            <a:ext cx="5978096" cy="3049084"/>
          </a:xfrm>
          <a:prstGeom prst="rect">
            <a:avLst/>
          </a:prstGeom>
        </p:spPr>
        <p:txBody>
          <a:bodyPr/>
          <a:lstStyle>
            <a:lvl1pPr marL="285750" indent="-285750">
              <a:lnSpc>
                <a:spcPct val="11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600">
                <a:latin typeface="+mn-lt"/>
              </a:defRPr>
            </a:lvl1pPr>
            <a:lvl2pPr marL="822325" indent="-285750">
              <a:buFont typeface="Arial" panose="020B0604020202020204" pitchFamily="34" charset="0"/>
              <a:buChar char="•"/>
              <a:defRPr sz="16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244556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ara figur eller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tshållare för innehåll 2"/>
          <p:cNvSpPr>
            <a:spLocks noGrp="1"/>
          </p:cNvSpPr>
          <p:nvPr>
            <p:ph sz="half" idx="1"/>
          </p:nvPr>
        </p:nvSpPr>
        <p:spPr>
          <a:xfrm>
            <a:off x="1134534" y="355600"/>
            <a:ext cx="6917266" cy="4008437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10000"/>
              </a:lnSpc>
              <a:spcBef>
                <a:spcPts val="800"/>
              </a:spcBef>
              <a:buFont typeface="Arial" panose="020B0604020202020204" pitchFamily="34" charset="0"/>
              <a:buNone/>
              <a:defRPr sz="1600">
                <a:latin typeface="+mn-lt"/>
              </a:defRPr>
            </a:lvl1pPr>
            <a:lvl2pPr marL="822325" indent="-285750">
              <a:buFont typeface="Arial" panose="020B0604020202020204" pitchFamily="34" charset="0"/>
              <a:buChar char="•"/>
              <a:defRPr sz="16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736789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Figur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ubrik 8"/>
          <p:cNvSpPr>
            <a:spLocks noGrp="1"/>
          </p:cNvSpPr>
          <p:nvPr>
            <p:ph type="title"/>
          </p:nvPr>
        </p:nvSpPr>
        <p:spPr>
          <a:xfrm>
            <a:off x="5494493" y="439043"/>
            <a:ext cx="3197701" cy="607580"/>
          </a:xfrm>
          <a:prstGeom prst="rect">
            <a:avLst/>
          </a:prstGeom>
        </p:spPr>
        <p:txBody>
          <a:bodyPr anchor="b" anchorCtr="0"/>
          <a:lstStyle>
            <a:lvl1pPr>
              <a:defRPr sz="2000" b="1" baseline="0">
                <a:solidFill>
                  <a:srgbClr val="0070C0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5" name="Platshållare för innehåll 2"/>
          <p:cNvSpPr>
            <a:spLocks noGrp="1"/>
          </p:cNvSpPr>
          <p:nvPr>
            <p:ph sz="half" idx="1"/>
          </p:nvPr>
        </p:nvSpPr>
        <p:spPr>
          <a:xfrm>
            <a:off x="525982" y="440267"/>
            <a:ext cx="4879497" cy="3923771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800"/>
              </a:spcBef>
              <a:buFont typeface="Arial" panose="020B0604020202020204" pitchFamily="34" charset="0"/>
              <a:buNone/>
              <a:defRPr sz="1600" baseline="0">
                <a:latin typeface="+mn-lt"/>
              </a:defRPr>
            </a:lvl1pPr>
            <a:lvl2pPr marL="536575" indent="0">
              <a:buNone/>
              <a:defRPr sz="16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2"/>
          <p:cNvSpPr>
            <a:spLocks noGrp="1"/>
          </p:cNvSpPr>
          <p:nvPr>
            <p:ph sz="half" idx="10"/>
          </p:nvPr>
        </p:nvSpPr>
        <p:spPr>
          <a:xfrm>
            <a:off x="5494492" y="1065562"/>
            <a:ext cx="3212538" cy="3298475"/>
          </a:xfrm>
          <a:prstGeom prst="rect">
            <a:avLst/>
          </a:prstGeom>
        </p:spPr>
        <p:txBody>
          <a:bodyPr/>
          <a:lstStyle>
            <a:lvl1pPr marL="285750" indent="-285750">
              <a:lnSpc>
                <a:spcPct val="11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600">
                <a:latin typeface="+mn-lt"/>
              </a:defRPr>
            </a:lvl1pPr>
            <a:lvl2pPr marL="822325" indent="-285750">
              <a:buFont typeface="Arial" panose="020B0604020202020204" pitchFamily="34" charset="0"/>
              <a:buChar char="•"/>
              <a:defRPr sz="16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961013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Foto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/>
          <p:cNvSpPr/>
          <p:nvPr userDrawn="1"/>
        </p:nvSpPr>
        <p:spPr>
          <a:xfrm>
            <a:off x="495300" y="2585971"/>
            <a:ext cx="2009775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sv-SE" sz="1100" dirty="0"/>
              <a:t>OBS! Om du behöver justera bilden inom ramen – dubbelklicka på bilden och välj verktyget ”Beskär” som dyker upp i menyn. 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238500" y="258945"/>
            <a:ext cx="5295900" cy="825388"/>
          </a:xfrm>
          <a:prstGeom prst="rect">
            <a:avLst/>
          </a:prstGeom>
        </p:spPr>
        <p:txBody>
          <a:bodyPr anchor="b"/>
          <a:lstStyle>
            <a:lvl1pPr>
              <a:defRPr sz="2400" b="1">
                <a:solidFill>
                  <a:srgbClr val="0070C0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10" name="Platshållare för bild 9"/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2857500" cy="514350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6" name="Platshållare för innehåll 2"/>
          <p:cNvSpPr>
            <a:spLocks noGrp="1"/>
          </p:cNvSpPr>
          <p:nvPr>
            <p:ph sz="half" idx="10"/>
          </p:nvPr>
        </p:nvSpPr>
        <p:spPr>
          <a:xfrm>
            <a:off x="3234389" y="1168401"/>
            <a:ext cx="5300190" cy="3195638"/>
          </a:xfrm>
          <a:prstGeom prst="rect">
            <a:avLst/>
          </a:prstGeom>
        </p:spPr>
        <p:txBody>
          <a:bodyPr/>
          <a:lstStyle>
            <a:lvl1pPr marL="285750" indent="-285750">
              <a:lnSpc>
                <a:spcPct val="11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600">
                <a:latin typeface="+mn-lt"/>
              </a:defRPr>
            </a:lvl1pPr>
            <a:lvl2pPr marL="822325" indent="-285750">
              <a:buFont typeface="Arial" panose="020B0604020202020204" pitchFamily="34" charset="0"/>
              <a:buChar char="•"/>
              <a:defRPr sz="16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4257691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672448" y="348300"/>
            <a:ext cx="7550022" cy="742660"/>
          </a:xfrm>
          <a:prstGeom prst="rect">
            <a:avLst/>
          </a:prstGeom>
        </p:spPr>
        <p:txBody>
          <a:bodyPr anchor="ctr" anchorCtr="0"/>
          <a:lstStyle>
            <a:lvl1pPr algn="l">
              <a:defRPr sz="2400" b="1">
                <a:solidFill>
                  <a:srgbClr val="0070C0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Content Placeholder 2"/>
          <p:cNvSpPr>
            <a:spLocks noGrp="1"/>
          </p:cNvSpPr>
          <p:nvPr>
            <p:ph sz="half" idx="1"/>
          </p:nvPr>
        </p:nvSpPr>
        <p:spPr>
          <a:xfrm>
            <a:off x="683211" y="1257840"/>
            <a:ext cx="3557174" cy="3094396"/>
          </a:xfrm>
          <a:prstGeom prst="rect">
            <a:avLst/>
          </a:prstGeom>
        </p:spPr>
        <p:txBody>
          <a:bodyPr/>
          <a:lstStyle>
            <a:lvl1pPr>
              <a:lnSpc>
                <a:spcPct val="80000"/>
              </a:lnSpc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cxnSp>
        <p:nvCxnSpPr>
          <p:cNvPr id="11" name="Straight Connector 10"/>
          <p:cNvCxnSpPr/>
          <p:nvPr userDrawn="1"/>
        </p:nvCxnSpPr>
        <p:spPr bwMode="auto">
          <a:xfrm flipH="1">
            <a:off x="4434107" y="1284703"/>
            <a:ext cx="22878" cy="3056770"/>
          </a:xfrm>
          <a:prstGeom prst="line">
            <a:avLst/>
          </a:prstGeom>
          <a:solidFill>
            <a:schemeClr val="bg1"/>
          </a:solidFill>
          <a:ln w="6350" cap="flat" cmpd="sng" algn="ctr">
            <a:solidFill>
              <a:srgbClr val="6A6C63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5" name="Content Placeholder 2"/>
          <p:cNvSpPr>
            <a:spLocks noGrp="1"/>
          </p:cNvSpPr>
          <p:nvPr>
            <p:ph sz="half" idx="10"/>
          </p:nvPr>
        </p:nvSpPr>
        <p:spPr>
          <a:xfrm>
            <a:off x="4665297" y="1257840"/>
            <a:ext cx="3557174" cy="3094396"/>
          </a:xfrm>
          <a:prstGeom prst="rect">
            <a:avLst/>
          </a:prstGeom>
        </p:spPr>
        <p:txBody>
          <a:bodyPr/>
          <a:lstStyle>
            <a:lvl1pPr>
              <a:lnSpc>
                <a:spcPct val="80000"/>
              </a:lnSpc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239313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 Jämförels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672448" y="247552"/>
            <a:ext cx="7560784" cy="774953"/>
          </a:xfrm>
          <a:prstGeom prst="rect">
            <a:avLst/>
          </a:prstGeom>
        </p:spPr>
        <p:txBody>
          <a:bodyPr anchor="ctr" anchorCtr="0"/>
          <a:lstStyle>
            <a:lvl1pPr marL="0" indent="0" algn="l">
              <a:buFontTx/>
              <a:buNone/>
              <a:defRPr sz="2400" b="1">
                <a:solidFill>
                  <a:srgbClr val="0070C0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Content Placeholder 2"/>
          <p:cNvSpPr>
            <a:spLocks noGrp="1"/>
          </p:cNvSpPr>
          <p:nvPr>
            <p:ph sz="half" idx="1"/>
          </p:nvPr>
        </p:nvSpPr>
        <p:spPr>
          <a:xfrm>
            <a:off x="683210" y="1647196"/>
            <a:ext cx="3664797" cy="2699453"/>
          </a:xfrm>
          <a:prstGeom prst="rect">
            <a:avLst/>
          </a:prstGeom>
        </p:spPr>
        <p:txBody>
          <a:bodyPr/>
          <a:lstStyle>
            <a:lvl1pPr>
              <a:lnSpc>
                <a:spcPct val="80000"/>
              </a:lnSpc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idx="11"/>
          </p:nvPr>
        </p:nvSpPr>
        <p:spPr>
          <a:xfrm>
            <a:off x="669464" y="1043308"/>
            <a:ext cx="3702264" cy="481012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b="1"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sz="half" idx="12"/>
          </p:nvPr>
        </p:nvSpPr>
        <p:spPr>
          <a:xfrm>
            <a:off x="4555069" y="1648910"/>
            <a:ext cx="3690650" cy="2699453"/>
          </a:xfrm>
          <a:prstGeom prst="rect">
            <a:avLst/>
          </a:prstGeom>
        </p:spPr>
        <p:txBody>
          <a:bodyPr/>
          <a:lstStyle>
            <a:lvl1pPr>
              <a:lnSpc>
                <a:spcPct val="80000"/>
              </a:lnSpc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idx="13"/>
          </p:nvPr>
        </p:nvSpPr>
        <p:spPr>
          <a:xfrm>
            <a:off x="4564979" y="1045022"/>
            <a:ext cx="3680739" cy="481012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b="1"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cxnSp>
        <p:nvCxnSpPr>
          <p:cNvPr id="9" name="Rak 8"/>
          <p:cNvCxnSpPr/>
          <p:nvPr userDrawn="1"/>
        </p:nvCxnSpPr>
        <p:spPr bwMode="auto">
          <a:xfrm>
            <a:off x="677333" y="1591733"/>
            <a:ext cx="3691467" cy="0"/>
          </a:xfrm>
          <a:prstGeom prst="line">
            <a:avLst/>
          </a:prstGeom>
          <a:solidFill>
            <a:schemeClr val="bg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Rak 9"/>
          <p:cNvCxnSpPr/>
          <p:nvPr userDrawn="1"/>
        </p:nvCxnSpPr>
        <p:spPr bwMode="auto">
          <a:xfrm>
            <a:off x="4555068" y="1591733"/>
            <a:ext cx="3691467" cy="0"/>
          </a:xfrm>
          <a:prstGeom prst="line">
            <a:avLst/>
          </a:prstGeom>
          <a:solidFill>
            <a:schemeClr val="bg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2096424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 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3743833"/>
            <a:ext cx="5486400" cy="603250"/>
          </a:xfrm>
          <a:prstGeom prst="rect">
            <a:avLst/>
          </a:prstGeom>
        </p:spPr>
        <p:txBody>
          <a:bodyPr anchor="t" anchorCtr="0"/>
          <a:lstStyle>
            <a:lvl1pPr marL="0" indent="0">
              <a:lnSpc>
                <a:spcPct val="110000"/>
              </a:lnSpc>
              <a:buNone/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2288" y="3315204"/>
            <a:ext cx="5486400" cy="425450"/>
          </a:xfrm>
          <a:prstGeom prst="rect">
            <a:avLst/>
          </a:prstGeom>
        </p:spPr>
        <p:txBody>
          <a:bodyPr anchor="b" anchorCtr="0"/>
          <a:lstStyle>
            <a:lvl1pPr>
              <a:defRPr sz="1600" b="1"/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1809276" y="338665"/>
            <a:ext cx="5455123" cy="2929834"/>
          </a:xfrm>
          <a:prstGeom prst="rect">
            <a:avLst/>
          </a:prstGeom>
        </p:spPr>
        <p:txBody>
          <a:bodyPr/>
          <a:lstStyle>
            <a:lvl1pPr>
              <a:lnSpc>
                <a:spcPct val="80000"/>
              </a:lnSpc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96198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/>
          <p:cNvSpPr>
            <a:spLocks noChangeArrowheads="1"/>
          </p:cNvSpPr>
          <p:nvPr/>
        </p:nvSpPr>
        <p:spPr bwMode="auto">
          <a:xfrm>
            <a:off x="179388" y="4731544"/>
            <a:ext cx="2087562" cy="270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defTabSz="762000" eaLnBrk="0" fontAlgn="base" hangingPunct="0">
              <a:spcBef>
                <a:spcPct val="0"/>
              </a:spcBef>
              <a:spcAft>
                <a:spcPct val="0"/>
              </a:spcAft>
            </a:pPr>
            <a:br>
              <a:rPr lang="sv-SE" sz="600" dirty="0">
                <a:solidFill>
                  <a:srgbClr val="969696"/>
                </a:solidFill>
              </a:rPr>
            </a:br>
            <a:endParaRPr lang="sv-SE" sz="600" dirty="0">
              <a:solidFill>
                <a:srgbClr val="969696"/>
              </a:solidFill>
            </a:endParaRPr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5522" y="4568759"/>
            <a:ext cx="1537487" cy="325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0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3" r:id="rId2"/>
    <p:sldLayoutId id="2147483671" r:id="rId3"/>
    <p:sldLayoutId id="2147483678" r:id="rId4"/>
    <p:sldLayoutId id="2147483672" r:id="rId5"/>
    <p:sldLayoutId id="2147483662" r:id="rId6"/>
    <p:sldLayoutId id="2147483674" r:id="rId7"/>
    <p:sldLayoutId id="2147483677" r:id="rId8"/>
    <p:sldLayoutId id="2147483676" r:id="rId9"/>
    <p:sldLayoutId id="2147483664" r:id="rId10"/>
    <p:sldLayoutId id="2147483680" r:id="rId11"/>
    <p:sldLayoutId id="2147483679" r:id="rId12"/>
  </p:sldLayoutIdLst>
  <p:hf sldNum="0" hdr="0"/>
  <p:txStyles>
    <p:titleStyle>
      <a:lvl1pPr algn="l" defTabSz="762000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defTabSz="762000" rtl="0" eaLnBrk="1" fontAlgn="base" hangingPunct="1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Arial" charset="0"/>
        </a:defRPr>
      </a:lvl2pPr>
      <a:lvl3pPr algn="l" defTabSz="762000" rtl="0" eaLnBrk="1" fontAlgn="base" hangingPunct="1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Arial" charset="0"/>
        </a:defRPr>
      </a:lvl3pPr>
      <a:lvl4pPr algn="l" defTabSz="762000" rtl="0" eaLnBrk="1" fontAlgn="base" hangingPunct="1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Arial" charset="0"/>
        </a:defRPr>
      </a:lvl4pPr>
      <a:lvl5pPr algn="l" defTabSz="762000" rtl="0" eaLnBrk="1" fontAlgn="base" hangingPunct="1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Arial" charset="0"/>
        </a:defRPr>
      </a:lvl5pPr>
      <a:lvl6pPr marL="457200" algn="l" defTabSz="762000" rtl="0" eaLnBrk="1" fontAlgn="base" hangingPunct="1">
        <a:spcBef>
          <a:spcPct val="0"/>
        </a:spcBef>
        <a:spcAft>
          <a:spcPct val="0"/>
        </a:spcAft>
        <a:defRPr sz="3400">
          <a:solidFill>
            <a:srgbClr val="0D68B0"/>
          </a:solidFill>
          <a:latin typeface="Arial" charset="0"/>
        </a:defRPr>
      </a:lvl6pPr>
      <a:lvl7pPr marL="914400" algn="l" defTabSz="762000" rtl="0" eaLnBrk="1" fontAlgn="base" hangingPunct="1">
        <a:spcBef>
          <a:spcPct val="0"/>
        </a:spcBef>
        <a:spcAft>
          <a:spcPct val="0"/>
        </a:spcAft>
        <a:defRPr sz="3400">
          <a:solidFill>
            <a:srgbClr val="0D68B0"/>
          </a:solidFill>
          <a:latin typeface="Arial" charset="0"/>
        </a:defRPr>
      </a:lvl7pPr>
      <a:lvl8pPr marL="1371600" algn="l" defTabSz="762000" rtl="0" eaLnBrk="1" fontAlgn="base" hangingPunct="1">
        <a:spcBef>
          <a:spcPct val="0"/>
        </a:spcBef>
        <a:spcAft>
          <a:spcPct val="0"/>
        </a:spcAft>
        <a:defRPr sz="3400">
          <a:solidFill>
            <a:srgbClr val="0D68B0"/>
          </a:solidFill>
          <a:latin typeface="Arial" charset="0"/>
        </a:defRPr>
      </a:lvl8pPr>
      <a:lvl9pPr marL="1828800" algn="l" defTabSz="762000" rtl="0" eaLnBrk="1" fontAlgn="base" hangingPunct="1">
        <a:spcBef>
          <a:spcPct val="0"/>
        </a:spcBef>
        <a:spcAft>
          <a:spcPct val="0"/>
        </a:spcAft>
        <a:defRPr sz="3400">
          <a:solidFill>
            <a:srgbClr val="0D68B0"/>
          </a:solidFill>
          <a:latin typeface="Arial" charset="0"/>
        </a:defRPr>
      </a:lvl9pPr>
    </p:titleStyle>
    <p:bodyStyle>
      <a:lvl1pPr marL="107950" indent="-107950" algn="l" defTabSz="762000" rtl="0" eaLnBrk="1" fontAlgn="base" hangingPunct="1">
        <a:spcBef>
          <a:spcPct val="100000"/>
        </a:spcBef>
        <a:spcAft>
          <a:spcPct val="0"/>
        </a:spcAft>
        <a:buClr>
          <a:schemeClr val="tx2"/>
        </a:buClr>
        <a:buFont typeface="Arial" charset="0"/>
        <a:buChar char="•"/>
        <a:defRPr sz="1600">
          <a:solidFill>
            <a:schemeClr val="tx2"/>
          </a:solidFill>
          <a:latin typeface="+mn-lt"/>
          <a:ea typeface="+mn-ea"/>
          <a:cs typeface="+mn-cs"/>
        </a:defRPr>
      </a:lvl1pPr>
      <a:lvl2pPr marL="720725" indent="-184150" algn="l" defTabSz="762000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Arial" charset="0"/>
        <a:buChar char="–"/>
        <a:defRPr sz="1600">
          <a:solidFill>
            <a:schemeClr val="tx2"/>
          </a:solidFill>
          <a:latin typeface="+mn-lt"/>
        </a:defRPr>
      </a:lvl2pPr>
      <a:lvl3pPr marL="1257300" indent="-87313" algn="l" defTabSz="762000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5000"/>
        <a:buFont typeface="Arial" charset="0"/>
        <a:buChar char="•"/>
        <a:defRPr sz="1600">
          <a:solidFill>
            <a:schemeClr val="tx2"/>
          </a:solidFill>
          <a:latin typeface="+mn-lt"/>
        </a:defRPr>
      </a:lvl3pPr>
      <a:lvl4pPr marL="1790700" indent="-176213" algn="l" defTabSz="762000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Arial" charset="0"/>
        <a:buChar char="–"/>
        <a:defRPr sz="1600">
          <a:solidFill>
            <a:schemeClr val="tx2"/>
          </a:solidFill>
          <a:latin typeface="+mn-lt"/>
        </a:defRPr>
      </a:lvl4pPr>
      <a:lvl5pPr marL="2154238" indent="-87313" algn="l" defTabSz="762000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5000"/>
        <a:buFont typeface="Arial" charset="0"/>
        <a:buChar char="•"/>
        <a:defRPr sz="1600">
          <a:solidFill>
            <a:schemeClr val="tx2"/>
          </a:solidFill>
          <a:latin typeface="+mn-lt"/>
        </a:defRPr>
      </a:lvl5pPr>
      <a:lvl6pPr marL="2438400" indent="-228600" algn="l" defTabSz="762000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1600">
          <a:solidFill>
            <a:schemeClr val="tx2"/>
          </a:solidFill>
          <a:latin typeface="+mn-lt"/>
        </a:defRPr>
      </a:lvl6pPr>
      <a:lvl7pPr marL="2895600" indent="-228600" algn="l" defTabSz="762000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1600">
          <a:solidFill>
            <a:schemeClr val="tx2"/>
          </a:solidFill>
          <a:latin typeface="+mn-lt"/>
        </a:defRPr>
      </a:lvl7pPr>
      <a:lvl8pPr marL="3352800" indent="-228600" algn="l" defTabSz="762000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1600">
          <a:solidFill>
            <a:schemeClr val="tx2"/>
          </a:solidFill>
          <a:latin typeface="+mn-lt"/>
        </a:defRPr>
      </a:lvl8pPr>
      <a:lvl9pPr marL="3810000" indent="-228600" algn="l" defTabSz="762000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1600">
          <a:solidFill>
            <a:schemeClr val="tx2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319002" y="1084333"/>
            <a:ext cx="6497905" cy="2398169"/>
          </a:xfrm>
        </p:spPr>
        <p:txBody>
          <a:bodyPr/>
          <a:lstStyle/>
          <a:p>
            <a:br>
              <a:rPr lang="sv-SE" dirty="0"/>
            </a:br>
            <a:br>
              <a:rPr lang="sv-SE" dirty="0"/>
            </a:br>
            <a:r>
              <a:rPr lang="sv-SE" dirty="0"/>
              <a:t>Uppdraget att utreda förutsättningarna för en sammanhållen god och nära vård för barn och unga </a:t>
            </a:r>
          </a:p>
        </p:txBody>
      </p:sp>
    </p:spTree>
    <p:extLst>
      <p:ext uri="{BB962C8B-B14F-4D97-AF65-F5344CB8AC3E}">
        <p14:creationId xmlns:p14="http://schemas.microsoft.com/office/powerpoint/2010/main" val="1727209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592722" y="0"/>
            <a:ext cx="5978095" cy="834016"/>
          </a:xfrm>
        </p:spPr>
        <p:txBody>
          <a:bodyPr/>
          <a:lstStyle/>
          <a:p>
            <a:r>
              <a:rPr lang="sv-SE" dirty="0"/>
              <a:t>Bakgrund och syfte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v-SE" sz="1400" dirty="0"/>
              <a:t>Peter Almgren utsedd till särskild utredare</a:t>
            </a:r>
          </a:p>
          <a:p>
            <a:r>
              <a:rPr lang="sv-SE" sz="1400" dirty="0"/>
              <a:t>Syftet med uppdraget är att uppnå en </a:t>
            </a:r>
            <a:r>
              <a:rPr lang="sv-SE" sz="1400" b="1" dirty="0"/>
              <a:t>mer likvärdig vård </a:t>
            </a:r>
            <a:r>
              <a:rPr lang="sv-SE" sz="1400" dirty="0"/>
              <a:t>som innefattar </a:t>
            </a:r>
            <a:r>
              <a:rPr lang="sv-SE" sz="1400" b="1" dirty="0"/>
              <a:t>förebyggande och hälsofrämjande </a:t>
            </a:r>
            <a:r>
              <a:rPr lang="sv-SE" sz="1400" dirty="0"/>
              <a:t>insatser för barn och unga i hela landet. </a:t>
            </a:r>
          </a:p>
          <a:p>
            <a:r>
              <a:rPr lang="sv-SE" sz="1400" dirty="0"/>
              <a:t>Syftet är också att genom insatser inom den nära vården för barn och unga som lider av psykisk ohälsa </a:t>
            </a:r>
            <a:r>
              <a:rPr lang="sv-SE" sz="1400" b="1" dirty="0"/>
              <a:t>avlasta</a:t>
            </a:r>
            <a:r>
              <a:rPr lang="sv-SE" sz="1400" dirty="0"/>
              <a:t> den specialiserade barn- och ungdomspsykiatrin, BUP.</a:t>
            </a:r>
          </a:p>
          <a:p>
            <a:r>
              <a:rPr lang="sv-SE" sz="1400" dirty="0"/>
              <a:t>Uppdraget att </a:t>
            </a:r>
            <a:r>
              <a:rPr lang="sv-SE" sz="1400" b="1" dirty="0"/>
              <a:t>utreda förutsättningarna </a:t>
            </a:r>
            <a:r>
              <a:rPr lang="sv-SE" sz="1400" dirty="0"/>
              <a:t>för en sammanhållen god och nära vård för barn och unga ska redovisas senast den 1 maj 2021. Uppdraget att </a:t>
            </a:r>
            <a:r>
              <a:rPr lang="sv-SE" sz="1400" b="1" dirty="0"/>
              <a:t>främja</a:t>
            </a:r>
            <a:r>
              <a:rPr lang="sv-SE" sz="1400" dirty="0"/>
              <a:t> utvecklingen av en sammanhållen god och nära vård för barn och unga med bland annat psykisk ohälsa ska samtidigt delredovisas.  </a:t>
            </a:r>
          </a:p>
          <a:p>
            <a:r>
              <a:rPr lang="sv-SE" sz="1400" dirty="0"/>
              <a:t>Övriga delar ska redovisas senast den 1 oktober 2021.</a:t>
            </a:r>
          </a:p>
          <a:p>
            <a:pPr marL="0" indent="0">
              <a:buNone/>
            </a:pPr>
            <a:endParaRPr lang="sv-SE" sz="1400" dirty="0"/>
          </a:p>
        </p:txBody>
      </p:sp>
    </p:spTree>
    <p:extLst>
      <p:ext uri="{BB962C8B-B14F-4D97-AF65-F5344CB8AC3E}">
        <p14:creationId xmlns:p14="http://schemas.microsoft.com/office/powerpoint/2010/main" val="2256044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Bakgrund och syfte 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v-SE" dirty="0"/>
              <a:t>Verksamheter behöver kunna organiseras på ett mer sammanhållet och ändamålsenligt sätt. </a:t>
            </a:r>
          </a:p>
          <a:p>
            <a:r>
              <a:rPr lang="sv-SE" dirty="0"/>
              <a:t>Förenkla dagens system och om möjligt </a:t>
            </a:r>
            <a:r>
              <a:rPr lang="sv-SE" b="1" dirty="0"/>
              <a:t>minska antalet</a:t>
            </a:r>
            <a:r>
              <a:rPr lang="sv-SE" dirty="0"/>
              <a:t> aktuella aktörer. </a:t>
            </a:r>
          </a:p>
          <a:p>
            <a:r>
              <a:rPr lang="sv-SE" b="1" dirty="0"/>
              <a:t>Samordna vårdinsatser </a:t>
            </a:r>
            <a:r>
              <a:rPr lang="sv-SE" dirty="0"/>
              <a:t>för barn upp till 12 år i barnhälsovården och för barn och unga från 13 år inom ungdomsmottagningarnas verksamhet skulle leda till en </a:t>
            </a:r>
            <a:r>
              <a:rPr lang="sv-SE" b="1" dirty="0"/>
              <a:t>minskning av aktörer </a:t>
            </a:r>
            <a:r>
              <a:rPr lang="sv-SE" dirty="0"/>
              <a:t>och mer sammanhållen vård.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92106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Utredaren ska: 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v-SE" b="1" dirty="0"/>
              <a:t>utreda försättningarna för en sammanhållen och resurseffektiv god och nära vård för barn och unga </a:t>
            </a:r>
            <a:r>
              <a:rPr lang="sv-SE" dirty="0"/>
              <a:t>och föreslå hur reformen kan </a:t>
            </a:r>
            <a:r>
              <a:rPr lang="sv-SE" b="1" dirty="0"/>
              <a:t>organiseras</a:t>
            </a:r>
            <a:r>
              <a:rPr lang="sv-SE" dirty="0"/>
              <a:t> och </a:t>
            </a:r>
            <a:r>
              <a:rPr lang="sv-SE" b="1" dirty="0"/>
              <a:t>genomföras</a:t>
            </a:r>
            <a:r>
              <a:rPr lang="sv-SE" dirty="0"/>
              <a:t> på ett ändamålsenligt sätt, inklusive att överväga lämpligheten och möjligheten av ett </a:t>
            </a:r>
            <a:r>
              <a:rPr lang="sv-SE" b="1" dirty="0"/>
              <a:t>gemensamt huvudmannaskap </a:t>
            </a:r>
            <a:r>
              <a:rPr lang="sv-SE" dirty="0"/>
              <a:t>för bl.a. aktörerna i primärvården (mödravården, barnhälsovården, vårdcentralerna), ungdomsmottagningarna och de medicinska delarna av elevhälsan, </a:t>
            </a:r>
          </a:p>
          <a:p>
            <a:r>
              <a:rPr lang="sv-SE" b="1" dirty="0"/>
              <a:t>kartlägga kontaktvägar </a:t>
            </a:r>
            <a:r>
              <a:rPr lang="sv-SE" dirty="0"/>
              <a:t>mellan relevanta instanser inom barn- och ungdomsvården och vid behov </a:t>
            </a:r>
            <a:r>
              <a:rPr lang="sv-SE" b="1" dirty="0"/>
              <a:t>föreslå</a:t>
            </a:r>
            <a:r>
              <a:rPr lang="sv-SE" dirty="0"/>
              <a:t> hur dessa kan bli mer ändamålsenliga och effektiva så att barn och unga kan få sina samlade hälso-och sjukvårdsbehov tryggt omhändertagna, </a:t>
            </a:r>
          </a:p>
        </p:txBody>
      </p:sp>
    </p:spTree>
    <p:extLst>
      <p:ext uri="{BB962C8B-B14F-4D97-AF65-F5344CB8AC3E}">
        <p14:creationId xmlns:p14="http://schemas.microsoft.com/office/powerpoint/2010/main" val="3693459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Utredaren ska: 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v-SE" dirty="0"/>
              <a:t>bedöma </a:t>
            </a:r>
            <a:r>
              <a:rPr lang="sv-SE" b="1" dirty="0"/>
              <a:t>hur</a:t>
            </a:r>
            <a:r>
              <a:rPr lang="sv-SE" dirty="0"/>
              <a:t> barn och unga med lättare psykisk ohälsa ska kunna erbjudas </a:t>
            </a:r>
            <a:r>
              <a:rPr lang="sv-SE" b="1" dirty="0"/>
              <a:t>ändamålsenligt stöd </a:t>
            </a:r>
            <a:r>
              <a:rPr lang="sv-SE" dirty="0"/>
              <a:t>i högre utsträckning än vad som sker i dag, t.ex. genom att det införs en ny </a:t>
            </a:r>
            <a:r>
              <a:rPr lang="sv-SE" b="1" dirty="0"/>
              <a:t>vårdinsats</a:t>
            </a:r>
            <a:r>
              <a:rPr lang="sv-SE" dirty="0"/>
              <a:t> inom primärvården, </a:t>
            </a:r>
          </a:p>
          <a:p>
            <a:r>
              <a:rPr lang="sv-SE" dirty="0"/>
              <a:t>föreslå </a:t>
            </a:r>
            <a:r>
              <a:rPr lang="sv-SE" b="1" dirty="0"/>
              <a:t>vad som ska ingå </a:t>
            </a:r>
            <a:r>
              <a:rPr lang="sv-SE" dirty="0"/>
              <a:t>i uppgiften att erbjuda en sammanhållen god och nära vård för barn och unga och vilka </a:t>
            </a:r>
            <a:r>
              <a:rPr lang="sv-SE" b="1" dirty="0"/>
              <a:t>åldersgrupper</a:t>
            </a:r>
            <a:r>
              <a:rPr lang="sv-SE" dirty="0"/>
              <a:t> som vårdens olika aktörer ska ha ett ansvar för, </a:t>
            </a:r>
          </a:p>
        </p:txBody>
      </p:sp>
    </p:spTree>
    <p:extLst>
      <p:ext uri="{BB962C8B-B14F-4D97-AF65-F5344CB8AC3E}">
        <p14:creationId xmlns:p14="http://schemas.microsoft.com/office/powerpoint/2010/main" val="2836581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Utredaren ska: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v-SE" b="1" dirty="0"/>
              <a:t>utreda samordningsansvaret </a:t>
            </a:r>
            <a:r>
              <a:rPr lang="sv-SE" dirty="0"/>
              <a:t>gentemot andra aktörer, t.ex. den specialiserade vården, och hur samverkan med relevanta aktörer såsom familjecentraler kan stärkas, </a:t>
            </a:r>
          </a:p>
          <a:p>
            <a:r>
              <a:rPr lang="sv-SE" dirty="0"/>
              <a:t>lämna förslag som bidrar till att </a:t>
            </a:r>
            <a:r>
              <a:rPr lang="sv-SE" b="1" dirty="0"/>
              <a:t>vården utformas </a:t>
            </a:r>
            <a:r>
              <a:rPr lang="sv-SE" dirty="0"/>
              <a:t>så att barn, unga och närstående ska kunna vara </a:t>
            </a:r>
            <a:r>
              <a:rPr lang="sv-SE" b="1" dirty="0"/>
              <a:t>delaktiga</a:t>
            </a:r>
            <a:r>
              <a:rPr lang="sv-SE" dirty="0"/>
              <a:t> i planering, genomförande och uppföljning av stöd och insatser, och </a:t>
            </a:r>
          </a:p>
          <a:p>
            <a:r>
              <a:rPr lang="sv-SE" dirty="0"/>
              <a:t>lämna </a:t>
            </a:r>
            <a:r>
              <a:rPr lang="sv-SE" b="1" dirty="0"/>
              <a:t>nödvändiga författningsförslag </a:t>
            </a:r>
            <a:r>
              <a:rPr lang="sv-SE" dirty="0"/>
              <a:t>och i det arbetet säkerställa att de förslag som lämnas särskilt beaktar lagstiftning som behandlar integritetsaspekter. </a:t>
            </a:r>
          </a:p>
        </p:txBody>
      </p:sp>
    </p:spTree>
    <p:extLst>
      <p:ext uri="{BB962C8B-B14F-4D97-AF65-F5344CB8AC3E}">
        <p14:creationId xmlns:p14="http://schemas.microsoft.com/office/powerpoint/2010/main" val="3779726044"/>
      </p:ext>
    </p:extLst>
  </p:cSld>
  <p:clrMapOvr>
    <a:masterClrMapping/>
  </p:clrMapOvr>
</p:sld>
</file>

<file path=ppt/theme/theme1.xml><?xml version="1.0" encoding="utf-8"?>
<a:theme xmlns:a="http://schemas.openxmlformats.org/drawingml/2006/main" name="Region Norrbotten_vit">
  <a:themeElements>
    <a:clrScheme name="Region Norrbotten blandad">
      <a:dk1>
        <a:srgbClr val="000000"/>
      </a:dk1>
      <a:lt1>
        <a:srgbClr val="FFFFFF"/>
      </a:lt1>
      <a:dk2>
        <a:srgbClr val="403D45"/>
      </a:dk2>
      <a:lt2>
        <a:srgbClr val="D0D1CD"/>
      </a:lt2>
      <a:accent1>
        <a:srgbClr val="0070C0"/>
      </a:accent1>
      <a:accent2>
        <a:srgbClr val="F8951F"/>
      </a:accent2>
      <a:accent3>
        <a:srgbClr val="83C55B"/>
      </a:accent3>
      <a:accent4>
        <a:srgbClr val="7F7F7F"/>
      </a:accent4>
      <a:accent5>
        <a:srgbClr val="403D45"/>
      </a:accent5>
      <a:accent6>
        <a:srgbClr val="C0C0BD"/>
      </a:accent6>
      <a:hlink>
        <a:srgbClr val="0070C0"/>
      </a:hlink>
      <a:folHlink>
        <a:srgbClr val="7F7F7F"/>
      </a:folHlink>
    </a:clrScheme>
    <a:fontScheme name="Office - klassiskt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/>
        </a:defPPr>
      </a:lstStyle>
    </a:txDef>
  </a:objectDefaults>
  <a:extraClrSchemeLst>
    <a:extraClrScheme>
      <a:clrScheme name="vit med jpglogga 180_ny 1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t med jpglogga 180_ny 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it med jpglogga 180_ny 1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t med jpglogga 180_ny 1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t med jpglogga 180_ny 1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t med jpglogga 180_ny 1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t med jpglogga 180_ny 1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pia av 1Kopia av MALL_VIT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pia av 1Kopia av MALL_VI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pia av 1Kopia av MALL_VIT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pia av 1Kopia av MALL_VIT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pia av 1Kopia av MALL_VIT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pia av 1Kopia av MALL_VIT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pia av 1Kopia av MALL_VIT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pia av 1Kopia av MALL_VIT 8">
        <a:dk1>
          <a:srgbClr val="003399"/>
        </a:dk1>
        <a:lt1>
          <a:srgbClr val="0D68B0"/>
        </a:lt1>
        <a:dk2>
          <a:srgbClr val="FFFFFF"/>
        </a:dk2>
        <a:lt2>
          <a:srgbClr val="969696"/>
        </a:lt2>
        <a:accent1>
          <a:srgbClr val="969696"/>
        </a:accent1>
        <a:accent2>
          <a:srgbClr val="FFFF99"/>
        </a:accent2>
        <a:accent3>
          <a:srgbClr val="AAB9D4"/>
        </a:accent3>
        <a:accent4>
          <a:srgbClr val="002A82"/>
        </a:accent4>
        <a:accent5>
          <a:srgbClr val="C9C9C9"/>
        </a:accent5>
        <a:accent6>
          <a:srgbClr val="E7E78A"/>
        </a:accent6>
        <a:hlink>
          <a:srgbClr val="99FF99"/>
        </a:hlink>
        <a:folHlink>
          <a:srgbClr val="CC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pia av 1Kopia av MALL_VIT 9">
        <a:dk1>
          <a:srgbClr val="969696"/>
        </a:dk1>
        <a:lt1>
          <a:srgbClr val="FFFFFF"/>
        </a:lt1>
        <a:dk2>
          <a:srgbClr val="0D68B0"/>
        </a:dk2>
        <a:lt2>
          <a:srgbClr val="FFFFFF"/>
        </a:lt2>
        <a:accent1>
          <a:srgbClr val="969696"/>
        </a:accent1>
        <a:accent2>
          <a:srgbClr val="FFFF99"/>
        </a:accent2>
        <a:accent3>
          <a:srgbClr val="AAB9D4"/>
        </a:accent3>
        <a:accent4>
          <a:srgbClr val="DADADA"/>
        </a:accent4>
        <a:accent5>
          <a:srgbClr val="C9C9C9"/>
        </a:accent5>
        <a:accent6>
          <a:srgbClr val="E7E78A"/>
        </a:accent6>
        <a:hlink>
          <a:srgbClr val="99FF99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pia av 1Kopia av MALL_VIT 10">
        <a:dk1>
          <a:srgbClr val="969696"/>
        </a:dk1>
        <a:lt1>
          <a:srgbClr val="FFFFFF"/>
        </a:lt1>
        <a:dk2>
          <a:srgbClr val="0D68B0"/>
        </a:dk2>
        <a:lt2>
          <a:srgbClr val="FFFFFF"/>
        </a:lt2>
        <a:accent1>
          <a:srgbClr val="969696"/>
        </a:accent1>
        <a:accent2>
          <a:srgbClr val="0D68B0"/>
        </a:accent2>
        <a:accent3>
          <a:srgbClr val="AAB9D4"/>
        </a:accent3>
        <a:accent4>
          <a:srgbClr val="DADADA"/>
        </a:accent4>
        <a:accent5>
          <a:srgbClr val="C9C9C9"/>
        </a:accent5>
        <a:accent6>
          <a:srgbClr val="0B5E9F"/>
        </a:accent6>
        <a:hlink>
          <a:srgbClr val="99FF99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pia av 1Kopia av MALL_VIT 11">
        <a:dk1>
          <a:srgbClr val="FFFFFF"/>
        </a:dk1>
        <a:lt1>
          <a:srgbClr val="FFFFFF"/>
        </a:lt1>
        <a:dk2>
          <a:srgbClr val="FFFFFF"/>
        </a:dk2>
        <a:lt2>
          <a:srgbClr val="969696"/>
        </a:lt2>
        <a:accent1>
          <a:srgbClr val="969696"/>
        </a:accent1>
        <a:accent2>
          <a:srgbClr val="0D68B0"/>
        </a:accent2>
        <a:accent3>
          <a:srgbClr val="FFFFFF"/>
        </a:accent3>
        <a:accent4>
          <a:srgbClr val="DADADA"/>
        </a:accent4>
        <a:accent5>
          <a:srgbClr val="C9C9C9"/>
        </a:accent5>
        <a:accent6>
          <a:srgbClr val="0B5E9F"/>
        </a:accent6>
        <a:hlink>
          <a:srgbClr val="99FF99"/>
        </a:hlink>
        <a:folHlink>
          <a:srgbClr val="CC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pia av 1Kopia av MALL_VIT 12">
        <a:dk1>
          <a:srgbClr val="969696"/>
        </a:dk1>
        <a:lt1>
          <a:srgbClr val="FFFFFF"/>
        </a:lt1>
        <a:dk2>
          <a:srgbClr val="0D68B0"/>
        </a:dk2>
        <a:lt2>
          <a:srgbClr val="FFFFFF"/>
        </a:lt2>
        <a:accent1>
          <a:srgbClr val="969696"/>
        </a:accent1>
        <a:accent2>
          <a:srgbClr val="0D68B0"/>
        </a:accent2>
        <a:accent3>
          <a:srgbClr val="AAB9D4"/>
        </a:accent3>
        <a:accent4>
          <a:srgbClr val="DADADA"/>
        </a:accent4>
        <a:accent5>
          <a:srgbClr val="C9C9C9"/>
        </a:accent5>
        <a:accent6>
          <a:srgbClr val="0B5E9F"/>
        </a:accent6>
        <a:hlink>
          <a:srgbClr val="FFFFFF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p:Policy xmlns:p="office.server.policy" id="" local="true">
  <p:Name>Informerande</p:Name>
  <p:Description/>
  <p:Statement/>
  <p:PolicyItems>
    <p:PolicyItem featureId="Microsoft.Office.RecordsManagement.PolicyFeatures.Expiration" staticId="0x010100D7963E0E5B7A40E5AEA07389401D709F007B1238BBD93543428C20870054E92DBF|1214505165" UniqueId="15436f43-43ec-43f4-afa0-3fdfa097cfae">
      <p:Name>Bevarande</p:Name>
      <p:Description>Automatisk schemaläggning av innehåll som ska bearbetas, och utföra en bevarandeåtgärd på innehåll som har nått sitt förfallodatum.</p:Description>
      <p:CustomData>
        <Schedules nextStageId="3" default="true">
          <Schedule type="Default">
            <stages>
              <data stageId="1" recur="true" offset="36" unit="months">
                <formula id="Microsoft.Office.RecordsManagement.PolicyFeatures.Expiration.Formula.BuiltIn">
                  <number>0</number>
                  <property>NLLThinningTime</property>
                  <propertyid>2793489f-7251-475b-a975-480031914936</propertyid>
                  <period>months</period>
                </formula>
                <action type="workflow" id="d9837362-db90-41fe-8d27-3f4e28fd673a"/>
              </data>
              <data stageId="2">
                <formula id="Microsoft.Office.RecordsManagement.PolicyFeatures.Expiration.Formula.BuiltIn">
                  <number>1</number>
                  <property>NLLThinningTime</property>
                  <propertyid>2793489f-7251-475b-a975-480031914936</propertyid>
                  <period>months</period>
                </formula>
                <action type="action" id="Microsoft.Office.RecordsManagement.PolicyFeatures.Expiration.Action.MoveToRecycleBin"/>
              </data>
            </stages>
          </Schedule>
        </Schedules>
      </p:CustomData>
    </p:PolicyItem>
  </p:PolicyItems>
</p:Policy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LLDiarienummer xmlns="http://schemas.microsoft.com/sharepoint/v3" xsi:nil="true"/>
    <VersionComment xmlns="http://schemas.microsoft.com/sharepoint/v3">ompubliceras</VersionComment>
    <NLLInformationclass xmlns="http://schemas.microsoft.com/sharepoint/v3">Publik</NLLInformationclass>
    <AnsvarigQuickpart xmlns="http://schemas.microsoft.com/sharepoint/v3">Anneli Granberg</AnsvarigQuickpart>
    <NLLPublished xmlns="http://schemas.microsoft.com/sharepoint/v3" xsi:nil="true"/>
    <NLLStakeholderTaxHTField0 xmlns="http://schemas.microsoft.com/sharepoint/v3">
      <Terms xmlns="http://schemas.microsoft.com/office/infopath/2007/PartnerControls"/>
    </NLLStakeholderTaxHTField0>
    <NLLInformationCollectionTaxHTField0 xmlns="http://schemas.microsoft.com/sharepoint/v3">
      <Terms xmlns="http://schemas.microsoft.com/office/infopath/2007/PartnerControls"/>
    </NLLInformationCollectionTaxHTField0>
    <NLLThinningTime xmlns="http://schemas.microsoft.com/sharepoint/v3">2026-02-28T23:00:00+00:00</NLLThinningTime>
    <NLLPublishDateQuickpart xmlns="http://schemas.microsoft.com/sharepoint/v3">2023-03-01</NLLPublishDateQuickpart>
    <NLLPublishingstatus xmlns="http://schemas.microsoft.com/sharepoint/v3">Publicerad</NLLPublishingstatus>
    <NLLPublishDate xmlns="http://schemas.microsoft.com/sharepoint/v3">2023-02-28T23:00:00+00:00</NLLPublishDate>
    <NLLProducerPlaceTaxHTField0 xmlns="http://schemas.microsoft.com/sharepoint/v3">
      <Terms xmlns="http://schemas.microsoft.com/office/infopath/2007/PartnerControls">
        <TermInfo xmlns="http://schemas.microsoft.com/office/infopath/2007/PartnerControls">
          <TermName xmlns="http://schemas.microsoft.com/office/infopath/2007/PartnerControls">Länsstyrgrupp</TermName>
          <TermId xmlns="http://schemas.microsoft.com/office/infopath/2007/PartnerControls">40c9582e-9040-4ee0-a5ab-267ced39ceea</TermId>
        </TermInfo>
      </Terms>
    </NLLProducerPlaceTaxHTField0>
    <NLLEstablishedByQuickpart xmlns="http://schemas.microsoft.com/sharepoint/v3">Sandra Sikblad</NLLEstablishedByQuickpart>
    <NLLDocumentTypeTaxHTField0 xmlns="http://schemas.microsoft.com/sharepoint/v3">
      <Terms xmlns="http://schemas.microsoft.com/office/infopath/2007/PartnerControls">
        <TermInfo xmlns="http://schemas.microsoft.com/office/infopath/2007/PartnerControls">
          <TermName xmlns="http://schemas.microsoft.com/office/infopath/2007/PartnerControls">Presentation</TermName>
          <TermId xmlns="http://schemas.microsoft.com/office/infopath/2007/PartnerControls">981e6eac-a633-4de2-91a2-d5e48e1c0d00</TermId>
        </TermInfo>
      </Terms>
    </NLLDocumentTypeTaxHTField0>
    <prdProcessTaxHTField0 xmlns="http://schemas.microsoft.com/sharepoint/v3">
      <Terms xmlns="http://schemas.microsoft.com/office/infopath/2007/PartnerControls"/>
    </prdProcessTaxHTField0>
    <NLLVersion xmlns="http://schemas.microsoft.com/sharepoint/v3">2.0</NLLVersion>
    <NLLLockWorkflows xmlns="http://schemas.microsoft.com/sharepoint/v3">false</NLLLockWorkflows>
    <NLLEstablishedBy xmlns="http://schemas.microsoft.com/sharepoint/v3">
      <UserInfo>
        <DisplayName>Sandra Sikblad</DisplayName>
        <AccountId>139</AccountId>
        <AccountType/>
      </UserInfo>
    </NLLEstablishedBy>
    <NLLModifiedBy xmlns="http://schemas.microsoft.com/sharepoint/v3">Åsa Åström</NLLModifiedBy>
    <NLLDocumentIDValue xmlns="http://schemas.microsoft.com/sharepoint/v3">ARBGRP743-268216389-196</NLLDocumentIDValue>
    <TaxKeywordTaxHTField xmlns="c7918ce9-5289-4a18-805d-4141408e948c">
      <Terms xmlns="http://schemas.microsoft.com/office/infopath/2007/PartnerControls">
        <TermInfo xmlns="http://schemas.microsoft.com/office/infopath/2007/PartnerControls">
          <TermName xmlns="http://schemas.microsoft.com/office/infopath/2007/PartnerControls">2020</TermName>
          <TermId xmlns="http://schemas.microsoft.com/office/infopath/2007/PartnerControls">73a69b28-49f4-4b67-8842-dcaf068486b8</TermId>
        </TermInfo>
        <TermInfo xmlns="http://schemas.microsoft.com/office/infopath/2007/PartnerControls">
          <TermName xmlns="http://schemas.microsoft.com/office/infopath/2007/PartnerControls">bilaga</TermName>
          <TermId xmlns="http://schemas.microsoft.com/office/infopath/2007/PartnerControls">09e5e4fc-28b8-4ab6-9df1-18814299f0ed</TermId>
        </TermInfo>
        <TermInfo xmlns="http://schemas.microsoft.com/office/infopath/2007/PartnerControls">
          <TermName xmlns="http://schemas.microsoft.com/office/infopath/2007/PartnerControls">LSG</TermName>
          <TermId xmlns="http://schemas.microsoft.com/office/infopath/2007/PartnerControls">ba7f548d-7cc9-4dc7-aa8a-c5f8cc10d00e</TermId>
        </TermInfo>
        <TermInfo xmlns="http://schemas.microsoft.com/office/infopath/2007/PartnerControls">
          <TermName xmlns="http://schemas.microsoft.com/office/infopath/2007/PartnerControls">NVO</TermName>
          <TermId xmlns="http://schemas.microsoft.com/office/infopath/2007/PartnerControls">c4fd489e-3280-4a99-ac89-289012d19d63</TermId>
        </TermInfo>
        <TermInfo xmlns="http://schemas.microsoft.com/office/infopath/2007/PartnerControls">
          <TermName xmlns="http://schemas.microsoft.com/office/infopath/2007/PartnerControls">200109</TermName>
          <TermId xmlns="http://schemas.microsoft.com/office/infopath/2007/PartnerControls">e9d7a4fe-30c3-4c49-a481-e0c7610296f1</TermId>
        </TermInfo>
      </Terms>
    </TaxKeywordTaxHTField>
    <_dlc_DocId xmlns="c7918ce9-5289-4a18-805d-4141408e948c">ARBGRP743-268216389-196</_dlc_DocId>
    <_dlc_DocIdUrl xmlns="c7918ce9-5289-4a18-805d-4141408e948c">
      <Url>http://spportal.extvis.local/process/administrativ/_layouts/15/DocIdRedir.aspx?ID=ARBGRP743-268216389-196</Url>
      <Description>ARBGRP743-268216389-196</Description>
    </_dlc_DocIdUrl>
    <_dlc_DocIdPersistId xmlns="c7918ce9-5289-4a18-805d-4141408e948c">true</_dlc_DocIdPersistId>
    <_dlc_ExpireDateSaved xmlns="http://schemas.microsoft.com/sharepoint/v3" xsi:nil="true"/>
    <_dlc_ExpireDate xmlns="http://schemas.microsoft.com/sharepoint/v3">2026-03-31T22:00:00+00:00</_dlc_ExpireDate>
    <VISResponsible xmlns="e1dec489-f745-4ed5-9c00-958a11aea6df">
      <UserInfo>
        <DisplayName>Anneli Granberg</DisplayName>
        <AccountId>14</AccountId>
        <AccountType/>
      </UserInfo>
    </VISResponsible>
    <VIS_DocumentId xmlns="e1dec489-f745-4ed5-9c00-958a11aea6df">
      <Url>https://samarbeta.nll.se/producentplats/lansstyrgrupp/_layouts/15/DocIdRedir.aspx?ID=ARBGRP743-268216389-196</Url>
      <Description>ARBGRP743-268216389-196</Description>
    </VIS_DocumentId>
    <DocumentStatus xmlns="e1dec489-f745-4ed5-9c00-958a11aea6df">
      <Url>https://samarbeta.nll.se/producentplats/lansstyrgrupp/_layouts/15/wrkstat.aspx?List=9a9a6252-6fd0-4333-8306-f1e7c6ba4dfa&amp;WorkflowInstanceName=8b19422f-77cd-4005-b467-6ed52b293fb6</Url>
      <Description>Publicerad</Description>
    </DocumentStatus>
    <_dlc_Exempt xmlns="http://schemas.microsoft.com/sharepoint/v3">false</_dlc_Exempt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Informerande dokument" ma:contentTypeID="0x010100D7963E0E5B7A40E5AEA07389401D709F007B1238BBD93543428C20870054E92DBF0100907CEEA6569A954C976B7824CE75F91F" ma:contentTypeVersion="1901" ma:contentTypeDescription="Informerande dokument" ma:contentTypeScope="" ma:versionID="43ea6297449331d8f34ee2e56ee2b5e1">
  <xsd:schema xmlns:xsd="http://www.w3.org/2001/XMLSchema" xmlns:xs="http://www.w3.org/2001/XMLSchema" xmlns:p="http://schemas.microsoft.com/office/2006/metadata/properties" xmlns:ns1="http://schemas.microsoft.com/sharepoint/v3" xmlns:ns2="c7918ce9-5289-4a18-805d-4141408e948c" xmlns:ns3="e1dec489-f745-4ed5-9c00-958a11aea6df" targetNamespace="http://schemas.microsoft.com/office/2006/metadata/properties" ma:root="true" ma:fieldsID="6311f6d6775347c6999724c93388e0ca" ns1:_="" ns2:_="" ns3:_="">
    <xsd:import namespace="http://schemas.microsoft.com/sharepoint/v3"/>
    <xsd:import namespace="c7918ce9-5289-4a18-805d-4141408e948c"/>
    <xsd:import namespace="e1dec489-f745-4ed5-9c00-958a11aea6df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VIS_DocumentId" minOccurs="0"/>
                <xsd:element ref="ns1:NLLStakeholderTaxHTField0" minOccurs="0"/>
                <xsd:element ref="ns2:TaxKeywordTaxHTField" minOccurs="0"/>
                <xsd:element ref="ns3:DocumentStatus" minOccurs="0"/>
                <xsd:element ref="ns1:NLLInformationclass"/>
                <xsd:element ref="ns1:NLLThinningTime" minOccurs="0"/>
                <xsd:element ref="ns3:VISResponsible"/>
                <xsd:element ref="ns1:AnsvarigQuickpart" minOccurs="0"/>
                <xsd:element ref="ns1:NLLDocumentTypeTaxHTField0" minOccurs="0"/>
                <xsd:element ref="ns1:_dlc_Exempt" minOccurs="0"/>
                <xsd:element ref="ns1:_dlc_ExpireDateSaved" minOccurs="0"/>
                <xsd:element ref="ns1:_dlc_ExpireDate" minOccurs="0"/>
                <xsd:element ref="ns1:prdProcessTaxHTField0" minOccurs="0"/>
                <xsd:element ref="ns1:NLLVersion" minOccurs="0"/>
                <xsd:element ref="ns1:NLLModifiedBy" minOccurs="0"/>
                <xsd:element ref="ns1:NLLDocumentIDValue" minOccurs="0"/>
                <xsd:element ref="ns1:NLLPublishingstatus" minOccurs="0"/>
                <xsd:element ref="ns1:NLLDiarienummer" minOccurs="0"/>
                <xsd:element ref="ns1:NLLPublishDate" minOccurs="0"/>
                <xsd:element ref="ns1:NLLInformationCollectionTaxHTField0" minOccurs="0"/>
                <xsd:element ref="ns1:NLLProducerPlaceTaxHTField0" minOccurs="0"/>
                <xsd:element ref="ns1:NLLEstablishedBy"/>
                <xsd:element ref="ns1:NLLEstablishedByQuickpart" minOccurs="0"/>
                <xsd:element ref="ns1:VersionComment" minOccurs="0"/>
                <xsd:element ref="ns1:NLLPublishDateQuickpart" minOccurs="0"/>
                <xsd:element ref="ns1:NLLLockWorkflows" minOccurs="0"/>
                <xsd:element ref="ns1:NLLPublish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NLLStakeholderTaxHTField0" ma:index="13" nillable="true" ma:taxonomy="true" ma:internalName="NLLStakeholderTaxHTField0" ma:taxonomyFieldName="NLLStakeholder" ma:displayName="Gäller för verksamhet" ma:fieldId="{fc9b4796-81cc-4809-b89e-b480826c68b7}" ma:taxonomyMulti="true" ma:sspId="39d54842-4abd-4019-b0bf-19e71d696155" ma:termSetId="012a677c-9277-4d4c-83ea-a9768cc2772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NLLInformationclass" ma:index="17" ma:displayName="Informationsklass" ma:internalName="NLLInformationclass">
      <xsd:simpleType>
        <xsd:restriction base="dms:Choice">
          <xsd:enumeration value="Publik"/>
          <xsd:enumeration value="Intern alla"/>
          <xsd:enumeration value="Intern skyddad"/>
        </xsd:restriction>
      </xsd:simpleType>
    </xsd:element>
    <xsd:element name="NLLThinningTime" ma:index="19" nillable="true" ma:displayName="Gallringsfrist" ma:format="DateOnly" ma:hidden="true" ma:internalName="NLLThinningTime">
      <xsd:simpleType>
        <xsd:restriction base="dms:DateTime"/>
      </xsd:simpleType>
    </xsd:element>
    <xsd:element name="AnsvarigQuickpart" ma:index="21" nillable="true" ma:displayName="AnsvarigQuickpart" ma:hidden="true" ma:internalName="AnsvarigQuickpart">
      <xsd:simpleType>
        <xsd:restriction base="dms:Text"/>
      </xsd:simpleType>
    </xsd:element>
    <xsd:element name="NLLDocumentTypeTaxHTField0" ma:index="23" ma:taxonomy="true" ma:internalName="NLLDocumentTypeTaxHTField0" ma:taxonomyFieldName="NLLDocumentType" ma:displayName="Dokumenttyp" ma:fieldId="{38578a5b-744a-40d6-84e1-ab48bc8b5a57}" ma:sspId="39d54842-4abd-4019-b0bf-19e71d696155" ma:termSetId="52dfd850-14dd-4e84-a867-57b1223f01a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_dlc_Exempt" ma:index="24" nillable="true" ma:displayName="Undanta från princip" ma:hidden="true" ma:internalName="_dlc_Exempt" ma:readOnly="true">
      <xsd:simpleType>
        <xsd:restriction base="dms:Unknown"/>
      </xsd:simpleType>
    </xsd:element>
    <xsd:element name="_dlc_ExpireDateSaved" ma:index="25" nillable="true" ma:displayName="Originalförfallodag" ma:hidden="true" ma:internalName="_dlc_ExpireDateSaved" ma:readOnly="true">
      <xsd:simpleType>
        <xsd:restriction base="dms:DateTime"/>
      </xsd:simpleType>
    </xsd:element>
    <xsd:element name="_dlc_ExpireDate" ma:index="26" nillable="true" ma:displayName="Förfallodatum" ma:description="" ma:hidden="true" ma:indexed="true" ma:internalName="_dlc_ExpireDate" ma:readOnly="true">
      <xsd:simpleType>
        <xsd:restriction base="dms:DateTime"/>
      </xsd:simpleType>
    </xsd:element>
    <xsd:element name="prdProcessTaxHTField0" ma:index="27" nillable="true" ma:taxonomy="true" ma:internalName="prdProcessTaxHTField0" ma:taxonomyFieldName="prdProcess" ma:displayName="Process" ma:fieldId="{7458416b-87c5-4f2a-97ed-9ee5dd1e516d}" ma:taxonomyMulti="true" ma:sspId="39d54842-4abd-4019-b0bf-19e71d696155" ma:termSetId="747d8a4a-b066-47e6-b826-8f1c93ac400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NLLVersion" ma:index="28" nillable="true" ma:displayName="Version" ma:internalName="NLLVersion" ma:readOnly="false">
      <xsd:simpleType>
        <xsd:restriction base="dms:Text"/>
      </xsd:simpleType>
    </xsd:element>
    <xsd:element name="NLLModifiedBy" ma:index="29" nillable="true" ma:displayName="Upprättad av" ma:hidden="true" ma:internalName="NLLModifiedBy">
      <xsd:simpleType>
        <xsd:restriction base="dms:Text"/>
      </xsd:simpleType>
    </xsd:element>
    <xsd:element name="NLLDocumentIDValue" ma:index="30" nillable="true" ma:displayName="Dokument-Id Värde" ma:hidden="true" ma:internalName="NLLDocumentIDValue">
      <xsd:simpleType>
        <xsd:restriction base="dms:Text"/>
      </xsd:simpleType>
    </xsd:element>
    <xsd:element name="NLLPublishingstatus" ma:index="31" nillable="true" ma:displayName="Publiceringsstatus" ma:internalName="NLLPublishingstatus" ma:readOnly="false">
      <xsd:simpleType>
        <xsd:restriction base="dms:Choice">
          <xsd:enumeration value="Ej Publicerad"/>
          <xsd:enumeration value="Publicerad"/>
          <xsd:enumeration value="Avpublicerad"/>
          <xsd:enumeration value="Revidering krävs"/>
          <xsd:enumeration value="Revidering pågår"/>
        </xsd:restriction>
      </xsd:simpleType>
    </xsd:element>
    <xsd:element name="NLLDiarienummer" ma:index="32" nillable="true" ma:displayName="Diarienummer" ma:description="" ma:internalName="NLLDiarienummer" ma:readOnly="false">
      <xsd:simpleType>
        <xsd:restriction base="dms:Text"/>
      </xsd:simpleType>
    </xsd:element>
    <xsd:element name="NLLPublishDate" ma:index="34" nillable="true" ma:displayName="Publiceringsdatum" ma:format="DateOnly" ma:hidden="true" ma:internalName="NLLPublishDate">
      <xsd:simpleType>
        <xsd:restriction base="dms:DateTime"/>
      </xsd:simpleType>
    </xsd:element>
    <xsd:element name="NLLInformationCollectionTaxHTField0" ma:index="35" nillable="true" ma:taxonomy="true" ma:internalName="NLLInformationCollectionTaxHTField0" ma:taxonomyFieldName="NLLInformationCollection" ma:displayName="Informationssamling" ma:fieldId="{5965f86f-d738-4017-88d8-24d6ef34a791}" ma:taxonomyMulti="true" ma:sspId="39d54842-4abd-4019-b0bf-19e71d696155" ma:termSetId="60e00f7a-77a4-4c71-b63e-bae2eb97b37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NLLProducerPlaceTaxHTField0" ma:index="37" nillable="true" ma:taxonomy="true" ma:internalName="NLLProducerPlaceTaxHTField0" ma:taxonomyFieldName="NLLProducerPlace" ma:displayName="Producentplats" ma:fieldId="{e174ebea-294d-44bc-9c09-0f97f1197811}" ma:sspId="39d54842-4abd-4019-b0bf-19e71d696155" ma:termSetId="45f1cc5b-3028-4a82-8c90-ecfb5e2e860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NLLEstablishedBy" ma:index="38" ma:displayName="Upprättad av" ma:list="UserInfo" ma:SharePointGroup="0" ma:internalName="NLLEstablishedBy" ma:readOnly="fals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NLLEstablishedByQuickpart" ma:index="39" nillable="true" ma:displayName="Upprättad av Quickpart" ma:hidden="true" ma:internalName="NLLEstablishedByQuickpart">
      <xsd:simpleType>
        <xsd:restriction base="dms:Text"/>
      </xsd:simpleType>
    </xsd:element>
    <xsd:element name="VersionComment" ma:index="40" nillable="true" ma:displayName="Versionskommentar" ma:hidden="true" ma:internalName="VersionComment" ma:readOnly="false">
      <xsd:simpleType>
        <xsd:restriction base="dms:Text"/>
      </xsd:simpleType>
    </xsd:element>
    <xsd:element name="NLLPublishDateQuickpart" ma:index="41" nillable="true" ma:displayName="Publiceringsdatum Quickpart" ma:hidden="true" ma:internalName="NLLPublishDateQuickpart">
      <xsd:simpleType>
        <xsd:restriction base="dms:Text"/>
      </xsd:simpleType>
    </xsd:element>
    <xsd:element name="NLLLockWorkflows" ma:index="42" nillable="true" ma:displayName="ArbetsflödeKörs" ma:default="0" ma:hidden="true" ma:internalName="NLLLockWorkflows">
      <xsd:simpleType>
        <xsd:restriction base="dms:Boolean"/>
      </xsd:simpleType>
    </xsd:element>
    <xsd:element name="NLLPublished" ma:index="43" nillable="true" ma:displayName="Publicerad" ma:hidden="true" ma:internalName="NLLPublished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918ce9-5289-4a18-805d-4141408e948c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kument-ID-värde" ma:description="Värdet för dokument-ID som tilldelats till det här objektet." ma:internalName="_dlc_DocId" ma:readOnly="true">
      <xsd:simpleType>
        <xsd:restriction base="dms:Text"/>
      </xsd:simpleType>
    </xsd:element>
    <xsd:element name="_dlc_DocIdUrl" ma:index="9" nillable="true" ma:displayName="Dokument-ID" ma:description="Permanent länk till det här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Spara ID" ma:description="Behåll ID vid tillägg." ma:hidden="true" ma:internalName="_dlc_DocIdPersistId" ma:readOnly="true">
      <xsd:simpleType>
        <xsd:restriction base="dms:Boolean"/>
      </xsd:simpleType>
    </xsd:element>
    <xsd:element name="TaxKeywordTaxHTField" ma:index="15" nillable="true" ma:taxonomy="true" ma:internalName="TaxKeywordTaxHTField" ma:taxonomyFieldName="TaxKeyword" ma:displayName="NLL-Nyckelord" ma:fieldId="{23f27201-bee3-471e-b2e7-b64fd8b7ca38}" ma:taxonomyMulti="true" ma:sspId="39d54842-4abd-4019-b0bf-19e71d696155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dec489-f745-4ed5-9c00-958a11aea6df" elementFormDefault="qualified">
    <xsd:import namespace="http://schemas.microsoft.com/office/2006/documentManagement/types"/>
    <xsd:import namespace="http://schemas.microsoft.com/office/infopath/2007/PartnerControls"/>
    <xsd:element name="VIS_DocumentId" ma:index="12" nillable="true" ma:displayName="Producentplats ID" ma:hidden="true" ma:internalName="VIS_DocumentId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DocumentStatus" ma:index="16" nillable="true" ma:displayName="Dokumentstatus" ma:hidden="true" ma:internalName="Dokumentstatus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VISResponsible" ma:index="20" ma:displayName="Ansvarig" ma:list="UserInfo" ma:internalName="VISResponsible" ma:readOnly="fals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Microsoft.Office.RecordsManagement.PolicyFeatures.ExpirationEventReceiver</Name>
    <Synchronization>Synchronous</Synchronization>
    <Type>10001</Type>
    <SequenceNumber>101</SequenceNumber>
    <Url/>
    <Assembly>Microsoft.Office.Policy, Version=14.0.0.0,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10002</Type>
    <SequenceNumber>102</SequenceNumber>
    <Url/>
    <Assembly>Microsoft.Office.Policy, Version=14.0.0.0,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10004</Type>
    <SequenceNumber>103</SequenceNumber>
    <Url/>
    <Assembly>Microsoft.Office.Policy, Version=14.0.0.0,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10006</Type>
    <SequenceNumber>104</SequenceNumber>
    <Url/>
    <Assembly>Microsoft.Office.Policy, Version=14.0.0.0,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10009</Type>
    <SequenceNumber>105</SequenceNumber>
    <Url/>
    <Assembly>Microsoft.Office.Policy, Version=14.0.0.0, Culture=neutral, PublicKeyToken=71e9bce111e9429c</Assembly>
    <Class>Microsoft.Office.RecordsManagement.Internal.UpdateExpireDate</Class>
    <Data/>
    <Filter/>
  </Receiver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43BF895-ED7A-4EA7-BCCB-5A68E010515C}"/>
</file>

<file path=customXml/itemProps2.xml><?xml version="1.0" encoding="utf-8"?>
<ds:datastoreItem xmlns:ds="http://schemas.openxmlformats.org/officeDocument/2006/customXml" ds:itemID="{402CBA54-0CCA-4C6F-8B18-BB7DF4D4D382}">
  <ds:schemaRefs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d5b009f3-907c-4235-827e-eae1d7507791"/>
    <ds:schemaRef ds:uri="http://schemas.microsoft.com/office/2006/documentManagement/types"/>
    <ds:schemaRef ds:uri="http://schemas.microsoft.com/office/infopath/2007/PartnerControls"/>
    <ds:schemaRef ds:uri="50d9ec01-565c-4730-b2ee-6c3b7a125d24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D07B57C-E2B2-4025-BF03-5F76300CFA11}"/>
</file>

<file path=customXml/itemProps4.xml><?xml version="1.0" encoding="utf-8"?>
<ds:datastoreItem xmlns:ds="http://schemas.openxmlformats.org/officeDocument/2006/customXml" ds:itemID="{9CDFC7C0-CB22-4BF1-9700-2C2CE1E07504}"/>
</file>

<file path=customXml/itemProps5.xml><?xml version="1.0" encoding="utf-8"?>
<ds:datastoreItem xmlns:ds="http://schemas.openxmlformats.org/officeDocument/2006/customXml" ds:itemID="{2CB2EDCE-54B4-4659-A032-D21139E13672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373</TotalTime>
  <Words>445</Words>
  <Application>Microsoft Office PowerPoint</Application>
  <PresentationFormat>Bildspel på skärmen (16:9)</PresentationFormat>
  <Paragraphs>21</Paragraphs>
  <Slides>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Region Norrbotten_vit</vt:lpstr>
      <vt:lpstr>  Uppdraget att utreda förutsättningarna för en sammanhållen god och nära vård för barn och unga </vt:lpstr>
      <vt:lpstr>Bakgrund och syfte</vt:lpstr>
      <vt:lpstr>Bakgrund och syfte </vt:lpstr>
      <vt:lpstr>Utredaren ska: </vt:lpstr>
      <vt:lpstr>Utredaren ska: </vt:lpstr>
      <vt:lpstr>Utredaren ska: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Bilaga nära vård och omsorg 200109 - Sammanhållen god och nära vård för barn och unga </dc:title>
  <dc:creator>Anneli Granberg</dc:creator>
  <cp:keywords>NVO; bilaga; 2020; 200109; LSG</cp:keywords>
  <cp:lastModifiedBy>Åsa Heikkilä</cp:lastModifiedBy>
  <cp:revision>27</cp:revision>
  <cp:lastPrinted>2015-10-01T11:12:07Z</cp:lastPrinted>
  <dcterms:created xsi:type="dcterms:W3CDTF">2017-03-16T14:21:56Z</dcterms:created>
  <dcterms:modified xsi:type="dcterms:W3CDTF">2020-01-30T08:29:54Z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axKeyword">
    <vt:lpwstr>8747;#2020|73a69b28-49f4-4b67-8842-dcaf068486b8;#5037;#bilaga|09e5e4fc-28b8-4ab6-9df1-18814299f0ed;#7815;#LSG|ba7f548d-7cc9-4dc7-aa8a-c5f8cc10d00e;#9340;#NVO|c4fd489e-3280-4a99-ac89-289012d19d63;#9339;#200109|e9d7a4fe-30c3-4c49-a481-e0c7610296f1</vt:lpwstr>
  </property>
  <property fmtid="{D5CDD505-2E9C-101B-9397-08002B2CF9AE}" pid="3" name="NLLProducerPlace">
    <vt:lpwstr>7816;#Länsstyrgrupp|40c9582e-9040-4ee0-a5ab-267ced39ceea</vt:lpwstr>
  </property>
  <property fmtid="{D5CDD505-2E9C-101B-9397-08002B2CF9AE}" pid="4" name="CareActionCodeSurgical">
    <vt:lpwstr/>
  </property>
  <property fmtid="{D5CDD505-2E9C-101B-9397-08002B2CF9AE}" pid="5" name="NLLStakeholder">
    <vt:lpwstr/>
  </property>
  <property fmtid="{D5CDD505-2E9C-101B-9397-08002B2CF9AE}" pid="6" name="NLLInformationCollection">
    <vt:lpwstr/>
  </property>
  <property fmtid="{D5CDD505-2E9C-101B-9397-08002B2CF9AE}" pid="7" name="PsychiatricCodeTaxHTField0">
    <vt:lpwstr/>
  </property>
  <property fmtid="{D5CDD505-2E9C-101B-9397-08002B2CF9AE}" pid="8" name="TLVCodeDiagnosisTaxHTField0">
    <vt:lpwstr/>
  </property>
  <property fmtid="{D5CDD505-2E9C-101B-9397-08002B2CF9AE}" pid="9" name="ContentTypeId">
    <vt:lpwstr>0x010100D7963E0E5B7A40E5AEA07389401D709F007B1238BBD93543428C20870054E92DBF0100907CEEA6569A954C976B7824CE75F91F</vt:lpwstr>
  </property>
  <property fmtid="{D5CDD505-2E9C-101B-9397-08002B2CF9AE}" pid="10" name="SpecialtyTaxHTField0">
    <vt:lpwstr/>
  </property>
  <property fmtid="{D5CDD505-2E9C-101B-9397-08002B2CF9AE}" pid="11" name="CareActionCodeNonSurgical">
    <vt:lpwstr/>
  </property>
  <property fmtid="{D5CDD505-2E9C-101B-9397-08002B2CF9AE}" pid="12" name="NLLMtptCode">
    <vt:lpwstr/>
  </property>
  <property fmtid="{D5CDD505-2E9C-101B-9397-08002B2CF9AE}" pid="13" name="Specialty">
    <vt:lpwstr/>
  </property>
  <property fmtid="{D5CDD505-2E9C-101B-9397-08002B2CF9AE}" pid="14" name="ICD10Code">
    <vt:lpwstr/>
  </property>
  <property fmtid="{D5CDD505-2E9C-101B-9397-08002B2CF9AE}" pid="15" name="AnalysisNameTaxHTField0">
    <vt:lpwstr/>
  </property>
  <property fmtid="{D5CDD505-2E9C-101B-9397-08002B2CF9AE}" pid="16" name="NLLMeetingTypeTaxHTField0">
    <vt:lpwstr/>
  </property>
  <property fmtid="{D5CDD505-2E9C-101B-9397-08002B2CF9AE}" pid="17" name="CareActionCodeSurgicalTaxHTField0">
    <vt:lpwstr/>
  </property>
  <property fmtid="{D5CDD505-2E9C-101B-9397-08002B2CF9AE}" pid="18" name="PharmaceuticalCodeTaxHTField0">
    <vt:lpwstr/>
  </property>
  <property fmtid="{D5CDD505-2E9C-101B-9397-08002B2CF9AE}" pid="19" name="NLLTargetGroup">
    <vt:lpwstr/>
  </property>
  <property fmtid="{D5CDD505-2E9C-101B-9397-08002B2CF9AE}" pid="20" name="NLLDecisionLevelManagedTaxHTField0">
    <vt:lpwstr/>
  </property>
  <property fmtid="{D5CDD505-2E9C-101B-9397-08002B2CF9AE}" pid="21" name="CompulsoryAction">
    <vt:lpwstr/>
  </property>
  <property fmtid="{D5CDD505-2E9C-101B-9397-08002B2CF9AE}" pid="22" name="ICD10CodeTaxHTField0">
    <vt:lpwstr/>
  </property>
  <property fmtid="{D5CDD505-2E9C-101B-9397-08002B2CF9AE}" pid="23" name="NLLDecisionLevelManaged">
    <vt:lpwstr/>
  </property>
  <property fmtid="{D5CDD505-2E9C-101B-9397-08002B2CF9AE}" pid="24" name="NLLFactOwner">
    <vt:lpwstr/>
  </property>
  <property fmtid="{D5CDD505-2E9C-101B-9397-08002B2CF9AE}" pid="25" name="prdProcess">
    <vt:lpwstr/>
  </property>
  <property fmtid="{D5CDD505-2E9C-101B-9397-08002B2CF9AE}" pid="26" name="RadiologicalCode">
    <vt:lpwstr/>
  </property>
  <property fmtid="{D5CDD505-2E9C-101B-9397-08002B2CF9AE}" pid="27" name="TLVCodeAction">
    <vt:lpwstr/>
  </property>
  <property fmtid="{D5CDD505-2E9C-101B-9397-08002B2CF9AE}" pid="28" name="References">
    <vt:lpwstr/>
  </property>
  <property fmtid="{D5CDD505-2E9C-101B-9397-08002B2CF9AE}" pid="29" name="TLVCodeDiagnosis">
    <vt:lpwstr/>
  </property>
  <property fmtid="{D5CDD505-2E9C-101B-9397-08002B2CF9AE}" pid="30" name="PharmaceuticalCode">
    <vt:lpwstr/>
  </property>
  <property fmtid="{D5CDD505-2E9C-101B-9397-08002B2CF9AE}" pid="31" name="ReferencesTaxHTField0">
    <vt:lpwstr/>
  </property>
  <property fmtid="{D5CDD505-2E9C-101B-9397-08002B2CF9AE}" pid="32" name="TLVCodeActionTaxHTField0">
    <vt:lpwstr/>
  </property>
  <property fmtid="{D5CDD505-2E9C-101B-9397-08002B2CF9AE}" pid="33" name="NLLProjectTypeTaxHTField0">
    <vt:lpwstr/>
  </property>
  <property fmtid="{D5CDD505-2E9C-101B-9397-08002B2CF9AE}" pid="34" name="PsychiatricCode">
    <vt:lpwstr/>
  </property>
  <property fmtid="{D5CDD505-2E9C-101B-9397-08002B2CF9AE}" pid="35" name="RadiologicalCodeTaxHTField0">
    <vt:lpwstr/>
  </property>
  <property fmtid="{D5CDD505-2E9C-101B-9397-08002B2CF9AE}" pid="36" name="NLLDocumentType">
    <vt:lpwstr>1021;#Presentation|981e6eac-a633-4de2-91a2-d5e48e1c0d00</vt:lpwstr>
  </property>
  <property fmtid="{D5CDD505-2E9C-101B-9397-08002B2CF9AE}" pid="37" name="NLLProjectType">
    <vt:lpwstr/>
  </property>
  <property fmtid="{D5CDD505-2E9C-101B-9397-08002B2CF9AE}" pid="38" name="AnalysisName">
    <vt:lpwstr/>
  </property>
  <property fmtid="{D5CDD505-2E9C-101B-9397-08002B2CF9AE}" pid="39" name="NLLMtptCodeTaxHTField0">
    <vt:lpwstr/>
  </property>
  <property fmtid="{D5CDD505-2E9C-101B-9397-08002B2CF9AE}" pid="40" name="CareActionCodeNonSurgicalTaxHTField0">
    <vt:lpwstr/>
  </property>
  <property fmtid="{D5CDD505-2E9C-101B-9397-08002B2CF9AE}" pid="41" name="CompulsoryActionTaxHTField0">
    <vt:lpwstr/>
  </property>
  <property fmtid="{D5CDD505-2E9C-101B-9397-08002B2CF9AE}" pid="42" name="NLLMeetingType">
    <vt:lpwstr/>
  </property>
  <property fmtid="{D5CDD505-2E9C-101B-9397-08002B2CF9AE}" pid="43" name="NLLApprovedByQuickPart">
    <vt:lpwstr/>
  </property>
  <property fmtid="{D5CDD505-2E9C-101B-9397-08002B2CF9AE}" pid="44" name="NLLProjectDescription">
    <vt:lpwstr/>
  </property>
  <property fmtid="{D5CDD505-2E9C-101B-9397-08002B2CF9AE}" pid="45" name="NPUCode">
    <vt:lpwstr/>
  </property>
  <property fmtid="{D5CDD505-2E9C-101B-9397-08002B2CF9AE}" pid="46" name="NLLClosureDate">
    <vt:lpwstr/>
  </property>
  <property fmtid="{D5CDD505-2E9C-101B-9397-08002B2CF9AE}" pid="47" name="NLLProducerplaceID">
    <vt:lpwstr/>
  </property>
  <property fmtid="{D5CDD505-2E9C-101B-9397-08002B2CF9AE}" pid="48" name="NLLPublishedTemplate">
    <vt:lpwstr/>
  </property>
  <property fmtid="{D5CDD505-2E9C-101B-9397-08002B2CF9AE}" pid="49" name="NLLWFComment">
    <vt:lpwstr/>
  </property>
  <property fmtid="{D5CDD505-2E9C-101B-9397-08002B2CF9AE}" pid="50" name="NLLPTCName">
    <vt:lpwstr/>
  </property>
  <property fmtid="{D5CDD505-2E9C-101B-9397-08002B2CF9AE}" pid="51" name="NLLProjectUrl">
    <vt:lpwstr/>
  </property>
  <property fmtid="{D5CDD505-2E9C-101B-9397-08002B2CF9AE}" pid="52" name="NLLSteeringGroup">
    <vt:lpwstr/>
  </property>
  <property fmtid="{D5CDD505-2E9C-101B-9397-08002B2CF9AE}" pid="53" name="NLLTemplateStatus">
    <vt:lpwstr/>
  </property>
  <property fmtid="{D5CDD505-2E9C-101B-9397-08002B2CF9AE}" pid="54" name="NLLProjectLeader">
    <vt:lpwstr/>
  </property>
  <property fmtid="{D5CDD505-2E9C-101B-9397-08002B2CF9AE}" pid="56" name="NLLDefaultTemplate">
    <vt:lpwstr/>
  </property>
  <property fmtid="{D5CDD505-2E9C-101B-9397-08002B2CF9AE}" pid="57" name="NLLApprovedBy">
    <vt:lpwstr/>
  </property>
  <property fmtid="{D5CDD505-2E9C-101B-9397-08002B2CF9AE}" pid="58" name="NLLProjectVisitor">
    <vt:lpwstr/>
  </property>
  <property fmtid="{D5CDD505-2E9C-101B-9397-08002B2CF9AE}" pid="59" name="NLLProjectDivisionTaxHTField0">
    <vt:lpwstr/>
  </property>
  <property fmtid="{D5CDD505-2E9C-101B-9397-08002B2CF9AE}" pid="60" name="NLLProjectOwner">
    <vt:lpwstr/>
  </property>
  <property fmtid="{D5CDD505-2E9C-101B-9397-08002B2CF9AE}" pid="61" name="NPUCodeTaxHTField0">
    <vt:lpwstr/>
  </property>
  <property fmtid="{D5CDD505-2E9C-101B-9397-08002B2CF9AE}" pid="62" name="NLLTemplateFolderDescription">
    <vt:lpwstr/>
  </property>
  <property fmtid="{D5CDD505-2E9C-101B-9397-08002B2CF9AE}" pid="63" name="NLLProjectOrderStatus">
    <vt:lpwstr/>
  </property>
  <property fmtid="{D5CDD505-2E9C-101B-9397-08002B2CF9AE}" pid="64" name="NLLReferenceGroup">
    <vt:lpwstr/>
  </property>
  <property fmtid="{D5CDD505-2E9C-101B-9397-08002B2CF9AE}" pid="65" name="NLLInitiationDate">
    <vt:lpwstr/>
  </property>
  <property fmtid="{D5CDD505-2E9C-101B-9397-08002B2CF9AE}" pid="67" name="NLLProjectNr">
    <vt:lpwstr/>
  </property>
  <property fmtid="{D5CDD505-2E9C-101B-9397-08002B2CF9AE}" pid="68" name="NLLWindingUpDate">
    <vt:lpwstr/>
  </property>
  <property fmtid="{D5CDD505-2E9C-101B-9397-08002B2CF9AE}" pid="69" name="NLLPTCProcessTeam">
    <vt:lpwstr/>
  </property>
  <property fmtid="{D5CDD505-2E9C-101B-9397-08002B2CF9AE}" pid="70" name="NLLImplementationDate">
    <vt:lpwstr/>
  </property>
  <property fmtid="{D5CDD505-2E9C-101B-9397-08002B2CF9AE}" pid="71" name="NLLProjectDivision">
    <vt:lpwstr/>
  </property>
  <property fmtid="{D5CDD505-2E9C-101B-9397-08002B2CF9AE}" pid="72" name="NLLLatestProjectTrackingDate">
    <vt:lpwstr/>
  </property>
  <property fmtid="{D5CDD505-2E9C-101B-9397-08002B2CF9AE}" pid="73" name="NLLProjectTypeText">
    <vt:lpwstr/>
  </property>
  <property fmtid="{D5CDD505-2E9C-101B-9397-08002B2CF9AE}" pid="74" name="NLLEstablishingDate">
    <vt:lpwstr/>
  </property>
  <property fmtid="{D5CDD505-2E9C-101B-9397-08002B2CF9AE}" pid="75" name="NLLProjectMember">
    <vt:lpwstr/>
  </property>
  <property fmtid="{D5CDD505-2E9C-101B-9397-08002B2CF9AE}" pid="76" name="NLLProcessTeamLookup">
    <vt:lpwstr/>
  </property>
  <property fmtid="{D5CDD505-2E9C-101B-9397-08002B2CF9AE}" pid="77" name="NLLProjectLeaderDiv">
    <vt:lpwstr/>
  </property>
  <property fmtid="{D5CDD505-2E9C-101B-9397-08002B2CF9AE}" pid="78" name="NLLProjectName">
    <vt:lpwstr/>
  </property>
  <property fmtid="{D5CDD505-2E9C-101B-9397-08002B2CF9AE}" pid="79" name="NLLProjectStatus">
    <vt:lpwstr/>
  </property>
  <property fmtid="{D5CDD505-2E9C-101B-9397-08002B2CF9AE}" pid="80" name="_dlc_DocIdItemGuid">
    <vt:lpwstr>7d7e3fcd-f8d9-4d36-bb1d-8a483343d386</vt:lpwstr>
  </property>
  <property fmtid="{D5CDD505-2E9C-101B-9397-08002B2CF9AE}" pid="82" name="Godkänn dokument">
    <vt:lpwstr>, </vt:lpwstr>
  </property>
  <property fmtid="{D5CDD505-2E9C-101B-9397-08002B2CF9AE}" pid="84" name="Granska dokument">
    <vt:lpwstr>, </vt:lpwstr>
  </property>
  <property fmtid="{D5CDD505-2E9C-101B-9397-08002B2CF9AE}" pid="85" name="Publicera dokument">
    <vt:lpwstr>, </vt:lpwstr>
  </property>
  <property fmtid="{D5CDD505-2E9C-101B-9397-08002B2CF9AE}" pid="86" name="TaxCatchAll">
    <vt:lpwstr>7816;#Länsstyrgrupp|40c9582e-9040-4ee0-a5ab-267ced39ceea;#7815;#LSG;#8747;#2020;#9340;#NVO;#9339;#200109;#5037;#bilaga;#1021;#Presentation|981e6eac-a633-4de2-91a2-d5e48e1c0d00</vt:lpwstr>
  </property>
  <property fmtid="{D5CDD505-2E9C-101B-9397-08002B2CF9AE}" pid="87" name="_dlc_policyId">
    <vt:lpwstr>0x010100D7963E0E5B7A40E5AEA07389401D709F007B1238BBD93543428C20870054E92DBF|1214505165</vt:lpwstr>
  </property>
  <property fmtid="{D5CDD505-2E9C-101B-9397-08002B2CF9AE}" pid="89" name="ItemRetentionFormula">
    <vt:lpwstr>&lt;formula id="Microsoft.Office.RecordsManagement.PolicyFeatures.Expiration.Formula.BuiltIn"&gt;&lt;number&gt;1&lt;/number&gt;&lt;property&gt;NLLThinningTime&lt;/property&gt;&lt;propertyid&gt;2793489f-7251-475b-a975-480031914936&lt;/propertyid&gt;&lt;period&gt;months&lt;/period&gt;&lt;/formula&gt;</vt:lpwstr>
  </property>
  <property fmtid="{D5CDD505-2E9C-101B-9397-08002B2CF9AE}" pid="91" name="_dlc_ItemStageId">
    <vt:lpwstr/>
  </property>
  <property fmtid="{D5CDD505-2E9C-101B-9397-08002B2CF9AE}" pid="92" name="Order">
    <vt:r8>2420100</vt:r8>
  </property>
  <property fmtid="{D5CDD505-2E9C-101B-9397-08002B2CF9AE}" pid="93" name="xd_ProgID">
    <vt:lpwstr/>
  </property>
  <property fmtid="{D5CDD505-2E9C-101B-9397-08002B2CF9AE}" pid="94" name="_SourceUrl">
    <vt:lpwstr/>
  </property>
  <property fmtid="{D5CDD505-2E9C-101B-9397-08002B2CF9AE}" pid="95" name="_SharedFileIndex">
    <vt:lpwstr/>
  </property>
  <property fmtid="{D5CDD505-2E9C-101B-9397-08002B2CF9AE}" pid="96" name="TemplateUrl">
    <vt:lpwstr/>
  </property>
  <property fmtid="{D5CDD505-2E9C-101B-9397-08002B2CF9AE}" pid="98" name="NLLDecisionLevelGoverning">
    <vt:lpwstr/>
  </property>
  <property fmtid="{D5CDD505-2E9C-101B-9397-08002B2CF9AE}" pid="99" name="NLLFactOwnerText">
    <vt:lpwstr/>
  </property>
  <property fmtid="{D5CDD505-2E9C-101B-9397-08002B2CF9AE}" pid="100" name="xd_Signature">
    <vt:bool>false</vt:bool>
  </property>
  <property fmtid="{D5CDD505-2E9C-101B-9397-08002B2CF9AE}" pid="101" name="NLLDecisionLevel">
    <vt:lpwstr/>
  </property>
  <property fmtid="{D5CDD505-2E9C-101B-9397-08002B2CF9AE}" pid="102" name="NLLPTCProcessLeader">
    <vt:lpwstr/>
  </property>
  <property fmtid="{D5CDD505-2E9C-101B-9397-08002B2CF9AE}" pid="104" name="NLLPTCVISEditor">
    <vt:lpwstr/>
  </property>
</Properties>
</file>